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20"/>
  </p:notesMasterIdLst>
  <p:handoutMasterIdLst>
    <p:handoutMasterId r:id="rId21"/>
  </p:handoutMasterIdLst>
  <p:sldIdLst>
    <p:sldId id="256" r:id="rId5"/>
    <p:sldId id="268" r:id="rId6"/>
    <p:sldId id="306" r:id="rId7"/>
    <p:sldId id="295" r:id="rId8"/>
    <p:sldId id="304" r:id="rId9"/>
    <p:sldId id="303" r:id="rId10"/>
    <p:sldId id="293" r:id="rId11"/>
    <p:sldId id="264" r:id="rId12"/>
    <p:sldId id="281" r:id="rId13"/>
    <p:sldId id="279" r:id="rId14"/>
    <p:sldId id="289" r:id="rId15"/>
    <p:sldId id="302" r:id="rId16"/>
    <p:sldId id="294" r:id="rId17"/>
    <p:sldId id="274"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1B61D-BBC3-E0AB-8855-961021E4854F}" v="1" dt="2023-10-02T18:09:1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3935" autoAdjust="0"/>
  </p:normalViewPr>
  <p:slideViewPr>
    <p:cSldViewPr snapToGrid="0">
      <p:cViewPr varScale="1">
        <p:scale>
          <a:sx n="60" d="100"/>
          <a:sy n="60" d="100"/>
        </p:scale>
        <p:origin x="856" y="48"/>
      </p:cViewPr>
      <p:guideLst/>
    </p:cSldViewPr>
  </p:slid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stillo (MER)" userId="S::carlacastillo@trla.org::3a18b2dd-6b48-4eae-a200-df5f99c75c22" providerId="AD" clId="Web-{9521B61D-BBC3-E0AB-8855-961021E4854F}"/>
    <pc:docChg chg="addSld">
      <pc:chgData name="Carla Castillo (MER)" userId="S::carlacastillo@trla.org::3a18b2dd-6b48-4eae-a200-df5f99c75c22" providerId="AD" clId="Web-{9521B61D-BBC3-E0AB-8855-961021E4854F}" dt="2023-10-02T18:09:19.395" v="0"/>
      <pc:docMkLst>
        <pc:docMk/>
      </pc:docMkLst>
      <pc:sldChg chg="new">
        <pc:chgData name="Carla Castillo (MER)" userId="S::carlacastillo@trla.org::3a18b2dd-6b48-4eae-a200-df5f99c75c22" providerId="AD" clId="Web-{9521B61D-BBC3-E0AB-8855-961021E4854F}" dt="2023-10-02T18:09:19.395" v="0"/>
        <pc:sldMkLst>
          <pc:docMk/>
          <pc:sldMk cId="2741475496"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10/2/2023</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10/2/2023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10/2/2023</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10/2/2023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10/2/2023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10/2/2023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10/2/2023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10/2/2023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10/2/2023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10/2/2023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10/2/2023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10/2/2023</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title"/>
          </p:nvPr>
        </p:nvSpPr>
        <p:spPr>
          <a:xfrm>
            <a:off x="1154953" y="973668"/>
            <a:ext cx="8761413" cy="706964"/>
          </a:xfrm>
        </p:spPr>
        <p:txBody>
          <a:bodyPr anchor="ctr">
            <a:normAutofit/>
          </a:bodyPr>
          <a:lstStyle/>
          <a:p>
            <a:pPr>
              <a:lnSpc>
                <a:spcPct val="90000"/>
              </a:lnSpc>
            </a:pPr>
            <a:br>
              <a:rPr lang="en-US" sz="2000" dirty="0"/>
            </a:br>
            <a:r>
              <a:rPr lang="en-US" sz="2000" dirty="0"/>
              <a:t>Motivation Education &amp; Training Inc.</a:t>
            </a:r>
          </a:p>
        </p:txBody>
      </p:sp>
      <p:pic>
        <p:nvPicPr>
          <p:cNvPr id="5" name="Picture 4">
            <a:extLst>
              <a:ext uri="{FF2B5EF4-FFF2-40B4-BE49-F238E27FC236}">
                <a16:creationId xmlns:a16="http://schemas.microsoft.com/office/drawing/2014/main" id="{DC6C80CB-BE57-4A4C-96F7-C89F2E4DE809}"/>
              </a:ext>
            </a:extLst>
          </p:cNvPr>
          <p:cNvPicPr>
            <a:picLocks noChangeAspect="1"/>
          </p:cNvPicPr>
          <p:nvPr/>
        </p:nvPicPr>
        <p:blipFill>
          <a:blip r:embed="rId2"/>
          <a:stretch>
            <a:fillRect/>
          </a:stretch>
        </p:blipFill>
        <p:spPr>
          <a:xfrm>
            <a:off x="1349156" y="2603500"/>
            <a:ext cx="4436753" cy="3416301"/>
          </a:xfrm>
          <a:prstGeom prst="rect">
            <a:avLst/>
          </a:prstGeom>
          <a:noFill/>
        </p:spPr>
      </p:pic>
      <p:sp>
        <p:nvSpPr>
          <p:cNvPr id="3" name="Subtitle 2">
            <a:extLst>
              <a:ext uri="{FF2B5EF4-FFF2-40B4-BE49-F238E27FC236}">
                <a16:creationId xmlns:a16="http://schemas.microsoft.com/office/drawing/2014/main" id="{252E989F-747B-4007-9C7A-A35E8B662A7B}"/>
              </a:ext>
            </a:extLst>
          </p:cNvPr>
          <p:cNvSpPr>
            <a:spLocks noGrp="1"/>
          </p:cNvSpPr>
          <p:nvPr>
            <p:ph sz="half" idx="2"/>
          </p:nvPr>
        </p:nvSpPr>
        <p:spPr>
          <a:xfrm>
            <a:off x="6259046" y="2223374"/>
            <a:ext cx="5596845" cy="3416300"/>
          </a:xfrm>
        </p:spPr>
        <p:txBody>
          <a:bodyPr>
            <a:normAutofit/>
          </a:bodyPr>
          <a:lstStyle/>
          <a:p>
            <a:pPr marL="0" indent="0">
              <a:buNone/>
            </a:pPr>
            <a:r>
              <a:rPr lang="en-US" dirty="0"/>
              <a:t>Rachel Salazar</a:t>
            </a:r>
          </a:p>
          <a:p>
            <a:pPr marL="0" indent="0">
              <a:spcBef>
                <a:spcPts val="0"/>
              </a:spcBef>
              <a:buNone/>
            </a:pPr>
            <a:r>
              <a:rPr lang="en-US" dirty="0"/>
              <a:t>Workforce Development Specialist</a:t>
            </a:r>
          </a:p>
          <a:p>
            <a:pPr marL="0" indent="0">
              <a:spcBef>
                <a:spcPts val="0"/>
              </a:spcBef>
              <a:buNone/>
            </a:pPr>
            <a:r>
              <a:rPr lang="en-US" dirty="0"/>
              <a:t>927 Broadway St. </a:t>
            </a:r>
          </a:p>
          <a:p>
            <a:pPr marL="0" indent="0">
              <a:spcBef>
                <a:spcPts val="0"/>
              </a:spcBef>
              <a:buNone/>
            </a:pPr>
            <a:r>
              <a:rPr lang="en-US" dirty="0"/>
              <a:t>Plainview, TX 79072</a:t>
            </a:r>
          </a:p>
          <a:p>
            <a:pPr marL="0" indent="0">
              <a:spcBef>
                <a:spcPts val="0"/>
              </a:spcBef>
              <a:buNone/>
            </a:pPr>
            <a:r>
              <a:rPr lang="en-US" dirty="0"/>
              <a:t>salazar@metinc.org</a:t>
            </a:r>
          </a:p>
          <a:p>
            <a:pPr marL="0" indent="0">
              <a:spcBef>
                <a:spcPts val="0"/>
              </a:spcBef>
              <a:buNone/>
            </a:pPr>
            <a:r>
              <a:rPr lang="en-US" dirty="0"/>
              <a:t>Office: 806-293-4457 | Cell: 806-494-2050</a:t>
            </a:r>
          </a:p>
        </p:txBody>
      </p:sp>
      <p:sp>
        <p:nvSpPr>
          <p:cNvPr id="10" name="Slide Number Placeholder 4">
            <a:extLst>
              <a:ext uri="{FF2B5EF4-FFF2-40B4-BE49-F238E27FC236}">
                <a16:creationId xmlns:a16="http://schemas.microsoft.com/office/drawing/2014/main" id="{D0A0E6A0-CABE-49F8-904B-78C5DA400277}"/>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1</a:t>
            </a:fld>
            <a:endParaRPr lang="en-US" noProof="0" dirty="0"/>
          </a:p>
        </p:txBody>
      </p:sp>
      <p:sp>
        <p:nvSpPr>
          <p:cNvPr id="8" name="TextBox 7">
            <a:extLst>
              <a:ext uri="{FF2B5EF4-FFF2-40B4-BE49-F238E27FC236}">
                <a16:creationId xmlns:a16="http://schemas.microsoft.com/office/drawing/2014/main" id="{54547E8F-E73C-4718-8184-CFA754B59EB9}"/>
              </a:ext>
            </a:extLst>
          </p:cNvPr>
          <p:cNvSpPr txBox="1"/>
          <p:nvPr/>
        </p:nvSpPr>
        <p:spPr>
          <a:xfrm>
            <a:off x="7984950" y="5639674"/>
            <a:ext cx="3870941" cy="584775"/>
          </a:xfrm>
          <a:prstGeom prst="rect">
            <a:avLst/>
          </a:prstGeom>
          <a:noFill/>
        </p:spPr>
        <p:txBody>
          <a:bodyPr wrap="square">
            <a:spAutoFit/>
          </a:bodyPr>
          <a:lstStyle/>
          <a:p>
            <a:r>
              <a:rPr lang="en-US" sz="1600" b="1" dirty="0">
                <a:latin typeface="Arial Black" panose="020B0A04020102020204" pitchFamily="34" charset="0"/>
              </a:rPr>
              <a:t>Rachel Salazar</a:t>
            </a:r>
          </a:p>
          <a:p>
            <a:r>
              <a:rPr lang="en-US" sz="1600" b="1" dirty="0">
                <a:latin typeface="Arial Black" panose="020B0A04020102020204" pitchFamily="34" charset="0"/>
              </a:rPr>
              <a:t>Workforce Develop. Specialist</a:t>
            </a:r>
            <a:r>
              <a:rPr lang="en-US" sz="1600" b="1" dirty="0"/>
              <a:t>.</a:t>
            </a:r>
          </a:p>
        </p:txBody>
      </p:sp>
      <p:pic>
        <p:nvPicPr>
          <p:cNvPr id="9" name="Picture 8" descr="A person wearing glasses&#10;&#10;Description automatically generated with medium confidence">
            <a:extLst>
              <a:ext uri="{FF2B5EF4-FFF2-40B4-BE49-F238E27FC236}">
                <a16:creationId xmlns:a16="http://schemas.microsoft.com/office/drawing/2014/main" id="{F4BD2E68-DCF5-8489-BCAB-4ECA7A901467}"/>
              </a:ext>
            </a:extLst>
          </p:cNvPr>
          <p:cNvPicPr>
            <a:picLocks noChangeAspect="1"/>
          </p:cNvPicPr>
          <p:nvPr/>
        </p:nvPicPr>
        <p:blipFill>
          <a:blip r:embed="rId3"/>
          <a:stretch>
            <a:fillRect/>
          </a:stretch>
        </p:blipFill>
        <p:spPr>
          <a:xfrm>
            <a:off x="6406093" y="3931524"/>
            <a:ext cx="1463289" cy="2250892"/>
          </a:xfrm>
          <a:prstGeom prst="rect">
            <a:avLst/>
          </a:prstGeom>
        </p:spPr>
      </p:pic>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3CDD1B-8712-47B9-BF11-DB8948296B78}"/>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pic>
        <p:nvPicPr>
          <p:cNvPr id="5" name="Picture 4" descr="Timeline&#10;&#10;Description automatically generated with medium confidence">
            <a:extLst>
              <a:ext uri="{FF2B5EF4-FFF2-40B4-BE49-F238E27FC236}">
                <a16:creationId xmlns:a16="http://schemas.microsoft.com/office/drawing/2014/main" id="{17970402-F9C7-09AF-FBFD-2D4D8C8BF829}"/>
              </a:ext>
            </a:extLst>
          </p:cNvPr>
          <p:cNvPicPr>
            <a:picLocks noChangeAspect="1"/>
          </p:cNvPicPr>
          <p:nvPr/>
        </p:nvPicPr>
        <p:blipFill>
          <a:blip r:embed="rId2"/>
          <a:stretch>
            <a:fillRect/>
          </a:stretch>
        </p:blipFill>
        <p:spPr>
          <a:xfrm>
            <a:off x="3460595" y="501977"/>
            <a:ext cx="4515299" cy="5854045"/>
          </a:xfrm>
          <a:prstGeom prst="rect">
            <a:avLst/>
          </a:prstGeom>
        </p:spPr>
      </p:pic>
    </p:spTree>
    <p:extLst>
      <p:ext uri="{BB962C8B-B14F-4D97-AF65-F5344CB8AC3E}">
        <p14:creationId xmlns:p14="http://schemas.microsoft.com/office/powerpoint/2010/main" val="429021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471B9-D7D3-4500-82D3-2899F1444756}"/>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sp>
        <p:nvSpPr>
          <p:cNvPr id="11" name="TextBox 10">
            <a:extLst>
              <a:ext uri="{FF2B5EF4-FFF2-40B4-BE49-F238E27FC236}">
                <a16:creationId xmlns:a16="http://schemas.microsoft.com/office/drawing/2014/main" id="{0D92A418-9C68-43D7-B8FB-D7AC955206B1}"/>
              </a:ext>
            </a:extLst>
          </p:cNvPr>
          <p:cNvSpPr txBox="1"/>
          <p:nvPr/>
        </p:nvSpPr>
        <p:spPr>
          <a:xfrm>
            <a:off x="1121117" y="3773584"/>
            <a:ext cx="3092335" cy="646331"/>
          </a:xfrm>
          <a:prstGeom prst="rect">
            <a:avLst/>
          </a:prstGeom>
          <a:noFill/>
        </p:spPr>
        <p:txBody>
          <a:bodyPr wrap="square" rtlCol="0">
            <a:spAutoFit/>
          </a:bodyPr>
          <a:lstStyle/>
          <a:p>
            <a:r>
              <a:rPr lang="en-US" b="1" dirty="0">
                <a:solidFill>
                  <a:schemeClr val="bg1"/>
                </a:solidFill>
                <a:latin typeface="Arial Black" panose="020B0A04020102020204" pitchFamily="34" charset="0"/>
              </a:rPr>
              <a:t>Gloria Zapata</a:t>
            </a:r>
          </a:p>
          <a:p>
            <a:r>
              <a:rPr lang="en-US" b="1" dirty="0">
                <a:solidFill>
                  <a:schemeClr val="bg1"/>
                </a:solidFill>
                <a:latin typeface="Arial Black" panose="020B0A04020102020204" pitchFamily="34" charset="0"/>
              </a:rPr>
              <a:t>Client Service </a:t>
            </a:r>
            <a:r>
              <a:rPr lang="en-US" b="1" dirty="0">
                <a:solidFill>
                  <a:schemeClr val="bg1"/>
                </a:solidFill>
                <a:latin typeface="+mj-lt"/>
              </a:rPr>
              <a:t>Rep</a:t>
            </a:r>
            <a:r>
              <a:rPr lang="en-US" b="1" dirty="0">
                <a:solidFill>
                  <a:schemeClr val="bg1"/>
                </a:solidFill>
                <a:latin typeface="Arial Black" panose="020B0A04020102020204" pitchFamily="34" charset="0"/>
              </a:rPr>
              <a:t>. </a:t>
            </a:r>
          </a:p>
        </p:txBody>
      </p:sp>
      <p:sp>
        <p:nvSpPr>
          <p:cNvPr id="13" name="TextBox 12">
            <a:extLst>
              <a:ext uri="{FF2B5EF4-FFF2-40B4-BE49-F238E27FC236}">
                <a16:creationId xmlns:a16="http://schemas.microsoft.com/office/drawing/2014/main" id="{88816A66-319D-4207-AF3B-5B1263446291}"/>
              </a:ext>
            </a:extLst>
          </p:cNvPr>
          <p:cNvSpPr txBox="1"/>
          <p:nvPr/>
        </p:nvSpPr>
        <p:spPr>
          <a:xfrm>
            <a:off x="3904178" y="739174"/>
            <a:ext cx="4383643" cy="1323439"/>
          </a:xfrm>
          <a:prstGeom prst="rect">
            <a:avLst/>
          </a:prstGeom>
          <a:noFill/>
        </p:spPr>
        <p:txBody>
          <a:bodyPr wrap="square" rtlCol="0">
            <a:spAutoFit/>
          </a:bodyPr>
          <a:lstStyle/>
          <a:p>
            <a:pPr algn="ctr"/>
            <a:r>
              <a:rPr lang="en-US" sz="4000" b="1" dirty="0">
                <a:solidFill>
                  <a:schemeClr val="bg1"/>
                </a:solidFill>
              </a:rPr>
              <a:t>Plainview, TX</a:t>
            </a:r>
          </a:p>
          <a:p>
            <a:pPr algn="ctr"/>
            <a:r>
              <a:rPr lang="en-US" sz="4000" b="1" dirty="0">
                <a:solidFill>
                  <a:schemeClr val="bg1"/>
                </a:solidFill>
              </a:rPr>
              <a:t>Staff</a:t>
            </a:r>
          </a:p>
        </p:txBody>
      </p:sp>
      <p:sp>
        <p:nvSpPr>
          <p:cNvPr id="3" name="TextBox 2">
            <a:extLst>
              <a:ext uri="{FF2B5EF4-FFF2-40B4-BE49-F238E27FC236}">
                <a16:creationId xmlns:a16="http://schemas.microsoft.com/office/drawing/2014/main" id="{4F335B66-06EC-4DF6-A89C-BC08D08CC2CD}"/>
              </a:ext>
            </a:extLst>
          </p:cNvPr>
          <p:cNvSpPr txBox="1"/>
          <p:nvPr/>
        </p:nvSpPr>
        <p:spPr>
          <a:xfrm>
            <a:off x="4999343" y="2619422"/>
            <a:ext cx="2849257" cy="2308324"/>
          </a:xfrm>
          <a:prstGeom prst="rect">
            <a:avLst/>
          </a:prstGeom>
          <a:noFill/>
        </p:spPr>
        <p:txBody>
          <a:bodyPr wrap="square" rtlCol="0">
            <a:spAutoFit/>
          </a:bodyPr>
          <a:lstStyle/>
          <a:p>
            <a:r>
              <a:rPr lang="en-US" dirty="0">
                <a:solidFill>
                  <a:schemeClr val="bg1"/>
                </a:solidFill>
              </a:rPr>
              <a:t>Our Plainview office  coverage in which we locate and identify farmworkers through all surrounding areas: South Plains, Panhandle &amp; Premium Basin.</a:t>
            </a:r>
          </a:p>
          <a:p>
            <a:endParaRPr lang="en-US" dirty="0">
              <a:solidFill>
                <a:schemeClr val="bg1"/>
              </a:solidFill>
            </a:endParaRPr>
          </a:p>
        </p:txBody>
      </p:sp>
      <p:pic>
        <p:nvPicPr>
          <p:cNvPr id="5" name="Picture 4" descr="A person taking a selfie&#10;&#10;Description automatically generated">
            <a:extLst>
              <a:ext uri="{FF2B5EF4-FFF2-40B4-BE49-F238E27FC236}">
                <a16:creationId xmlns:a16="http://schemas.microsoft.com/office/drawing/2014/main" id="{914487CF-80F3-2DF7-ED7E-6FB84FB72389}"/>
              </a:ext>
            </a:extLst>
          </p:cNvPr>
          <p:cNvPicPr>
            <a:picLocks noChangeAspect="1"/>
          </p:cNvPicPr>
          <p:nvPr/>
        </p:nvPicPr>
        <p:blipFill>
          <a:blip r:embed="rId2"/>
          <a:stretch>
            <a:fillRect/>
          </a:stretch>
        </p:blipFill>
        <p:spPr>
          <a:xfrm>
            <a:off x="1579419" y="1060295"/>
            <a:ext cx="1570181" cy="2187170"/>
          </a:xfrm>
          <a:prstGeom prst="rect">
            <a:avLst/>
          </a:prstGeom>
        </p:spPr>
      </p:pic>
    </p:spTree>
    <p:extLst>
      <p:ext uri="{BB962C8B-B14F-4D97-AF65-F5344CB8AC3E}">
        <p14:creationId xmlns:p14="http://schemas.microsoft.com/office/powerpoint/2010/main" val="65075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255CE-6807-4D62-8B03-5305D78AE8BB}"/>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graphicFrame>
        <p:nvGraphicFramePr>
          <p:cNvPr id="6" name="Object 5">
            <a:extLst>
              <a:ext uri="{FF2B5EF4-FFF2-40B4-BE49-F238E27FC236}">
                <a16:creationId xmlns:a16="http://schemas.microsoft.com/office/drawing/2014/main" id="{16408F28-4C81-4497-98F3-3FEFF0934C76}"/>
              </a:ext>
            </a:extLst>
          </p:cNvPr>
          <p:cNvGraphicFramePr>
            <a:graphicFrameLocks noChangeAspect="1"/>
          </p:cNvGraphicFramePr>
          <p:nvPr>
            <p:extLst>
              <p:ext uri="{D42A27DB-BD31-4B8C-83A1-F6EECF244321}">
                <p14:modId xmlns:p14="http://schemas.microsoft.com/office/powerpoint/2010/main" val="428005333"/>
              </p:ext>
            </p:extLst>
          </p:nvPr>
        </p:nvGraphicFramePr>
        <p:xfrm>
          <a:off x="2713705" y="411956"/>
          <a:ext cx="6331972" cy="5978385"/>
        </p:xfrm>
        <a:graphic>
          <a:graphicData uri="http://schemas.openxmlformats.org/presentationml/2006/ole">
            <mc:AlternateContent xmlns:mc="http://schemas.openxmlformats.org/markup-compatibility/2006">
              <mc:Choice xmlns:v="urn:schemas-microsoft-com:vml" Requires="v">
                <p:oleObj name="Acrobat Document" r:id="rId2" imgW="4663440" imgH="6034757" progId="Acrobat.Document.DC">
                  <p:embed/>
                </p:oleObj>
              </mc:Choice>
              <mc:Fallback>
                <p:oleObj name="Acrobat Document" r:id="rId2" imgW="4663440" imgH="6034757" progId="Acrobat.Document.DC">
                  <p:embed/>
                  <p:pic>
                    <p:nvPicPr>
                      <p:cNvPr id="6" name="Object 5">
                        <a:extLst>
                          <a:ext uri="{FF2B5EF4-FFF2-40B4-BE49-F238E27FC236}">
                            <a16:creationId xmlns:a16="http://schemas.microsoft.com/office/drawing/2014/main" id="{16408F28-4C81-4497-98F3-3FEFF0934C76}"/>
                          </a:ext>
                        </a:extLst>
                      </p:cNvPr>
                      <p:cNvPicPr/>
                      <p:nvPr/>
                    </p:nvPicPr>
                    <p:blipFill>
                      <a:blip r:embed="rId3"/>
                      <a:stretch>
                        <a:fillRect/>
                      </a:stretch>
                    </p:blipFill>
                    <p:spPr>
                      <a:xfrm>
                        <a:off x="2713705" y="411956"/>
                        <a:ext cx="6331972" cy="5978385"/>
                      </a:xfrm>
                      <a:prstGeom prst="rect">
                        <a:avLst/>
                      </a:prstGeom>
                    </p:spPr>
                  </p:pic>
                </p:oleObj>
              </mc:Fallback>
            </mc:AlternateContent>
          </a:graphicData>
        </a:graphic>
      </p:graphicFrame>
    </p:spTree>
    <p:extLst>
      <p:ext uri="{BB962C8B-B14F-4D97-AF65-F5344CB8AC3E}">
        <p14:creationId xmlns:p14="http://schemas.microsoft.com/office/powerpoint/2010/main" val="344270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DF8C2-3006-44DB-9D16-98E72B16EB29}"/>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
        <p:nvSpPr>
          <p:cNvPr id="3" name="TextBox 2">
            <a:extLst>
              <a:ext uri="{FF2B5EF4-FFF2-40B4-BE49-F238E27FC236}">
                <a16:creationId xmlns:a16="http://schemas.microsoft.com/office/drawing/2014/main" id="{DA96F058-83BB-4086-9F00-C7349C394FD7}"/>
              </a:ext>
            </a:extLst>
          </p:cNvPr>
          <p:cNvSpPr txBox="1"/>
          <p:nvPr/>
        </p:nvSpPr>
        <p:spPr>
          <a:xfrm>
            <a:off x="3027335" y="572345"/>
            <a:ext cx="6137329" cy="830997"/>
          </a:xfrm>
          <a:prstGeom prst="rect">
            <a:avLst/>
          </a:prstGeom>
          <a:noFill/>
        </p:spPr>
        <p:txBody>
          <a:bodyPr wrap="square" rtlCol="0">
            <a:spAutoFit/>
          </a:bodyPr>
          <a:lstStyle/>
          <a:p>
            <a:r>
              <a:rPr lang="en-US" sz="4800" b="1" dirty="0">
                <a:solidFill>
                  <a:schemeClr val="bg1"/>
                </a:solidFill>
              </a:rPr>
              <a:t>MET Collaborates</a:t>
            </a:r>
          </a:p>
        </p:txBody>
      </p:sp>
      <p:sp>
        <p:nvSpPr>
          <p:cNvPr id="2" name="TextBox 1">
            <a:extLst>
              <a:ext uri="{FF2B5EF4-FFF2-40B4-BE49-F238E27FC236}">
                <a16:creationId xmlns:a16="http://schemas.microsoft.com/office/drawing/2014/main" id="{485A620B-068C-4528-ABAD-CE47F0028958}"/>
              </a:ext>
            </a:extLst>
          </p:cNvPr>
          <p:cNvSpPr txBox="1"/>
          <p:nvPr/>
        </p:nvSpPr>
        <p:spPr>
          <a:xfrm>
            <a:off x="6437287" y="1374591"/>
            <a:ext cx="4724400" cy="3770263"/>
          </a:xfrm>
          <a:prstGeom prst="rect">
            <a:avLst/>
          </a:prstGeom>
          <a:noFill/>
        </p:spPr>
        <p:txBody>
          <a:bodyPr wrap="square" rtlCol="0">
            <a:spAutoFit/>
          </a:bodyPr>
          <a:lstStyle/>
          <a:p>
            <a:pPr algn="ctr">
              <a:spcAft>
                <a:spcPts val="600"/>
              </a:spcAft>
            </a:pPr>
            <a:r>
              <a:rPr lang="en-US" b="1" u="sng" dirty="0">
                <a:solidFill>
                  <a:schemeClr val="bg1"/>
                </a:solidFill>
              </a:rPr>
              <a:t>Organizations</a:t>
            </a:r>
          </a:p>
          <a:p>
            <a:pPr marL="285750" indent="-285750">
              <a:buFont typeface="Arial" panose="020B0604020202020204" pitchFamily="34" charset="0"/>
              <a:buChar char="•"/>
            </a:pPr>
            <a:r>
              <a:rPr lang="en-US" dirty="0">
                <a:solidFill>
                  <a:schemeClr val="bg1"/>
                </a:solidFill>
              </a:rPr>
              <a:t>TRLA</a:t>
            </a:r>
          </a:p>
          <a:p>
            <a:pPr marL="285750" indent="-285750">
              <a:buFont typeface="Arial" panose="020B0604020202020204" pitchFamily="34" charset="0"/>
              <a:buChar char="•"/>
            </a:pPr>
            <a:r>
              <a:rPr lang="en-US" dirty="0">
                <a:solidFill>
                  <a:schemeClr val="bg1"/>
                </a:solidFill>
              </a:rPr>
              <a:t>Family Support Services</a:t>
            </a:r>
          </a:p>
          <a:p>
            <a:pPr marL="285750" indent="-285750">
              <a:buFont typeface="Arial" panose="020B0604020202020204" pitchFamily="34" charset="0"/>
              <a:buChar char="•"/>
            </a:pPr>
            <a:r>
              <a:rPr lang="en-US" dirty="0">
                <a:solidFill>
                  <a:schemeClr val="bg1"/>
                </a:solidFill>
              </a:rPr>
              <a:t>Texas </a:t>
            </a:r>
            <a:r>
              <a:rPr lang="en-US" dirty="0" err="1">
                <a:solidFill>
                  <a:schemeClr val="bg1"/>
                </a:solidFill>
              </a:rPr>
              <a:t>Aglife</a:t>
            </a:r>
            <a:r>
              <a:rPr lang="en-US" dirty="0">
                <a:solidFill>
                  <a:schemeClr val="bg1"/>
                </a:solidFill>
              </a:rPr>
              <a:t> Extension</a:t>
            </a:r>
          </a:p>
          <a:p>
            <a:pPr marL="285750" indent="-285750">
              <a:buFont typeface="Arial" panose="020B0604020202020204" pitchFamily="34" charset="0"/>
              <a:buChar char="•"/>
            </a:pPr>
            <a:r>
              <a:rPr lang="en-US" dirty="0">
                <a:solidFill>
                  <a:schemeClr val="bg1"/>
                </a:solidFill>
              </a:rPr>
              <a:t>Lubbock Dental  &amp; many more….</a:t>
            </a:r>
          </a:p>
          <a:p>
            <a:endParaRPr lang="en-US" dirty="0">
              <a:solidFill>
                <a:schemeClr val="bg1"/>
              </a:solidFill>
            </a:endParaRPr>
          </a:p>
          <a:p>
            <a:r>
              <a:rPr lang="en-US" b="1" dirty="0">
                <a:solidFill>
                  <a:schemeClr val="bg1"/>
                </a:solidFill>
              </a:rPr>
              <a:t>                     </a:t>
            </a:r>
            <a:r>
              <a:rPr lang="en-US" b="1" u="sng" dirty="0">
                <a:solidFill>
                  <a:schemeClr val="bg1"/>
                </a:solidFill>
              </a:rPr>
              <a:t>Colleges</a:t>
            </a:r>
          </a:p>
          <a:p>
            <a:pPr marL="285750" indent="-285750">
              <a:buFont typeface="Arial" panose="020B0604020202020204" pitchFamily="34" charset="0"/>
              <a:buChar char="•"/>
            </a:pPr>
            <a:r>
              <a:rPr lang="en-US" dirty="0">
                <a:solidFill>
                  <a:schemeClr val="bg1"/>
                </a:solidFill>
              </a:rPr>
              <a:t>South Plains College/ATDS</a:t>
            </a:r>
          </a:p>
          <a:p>
            <a:pPr marL="285750" indent="-285750">
              <a:buFont typeface="Arial" panose="020B0604020202020204" pitchFamily="34" charset="0"/>
              <a:buChar char="•"/>
            </a:pPr>
            <a:r>
              <a:rPr lang="en-US" dirty="0">
                <a:solidFill>
                  <a:schemeClr val="bg1"/>
                </a:solidFill>
              </a:rPr>
              <a:t>Three Star Nurse Aide Training</a:t>
            </a:r>
          </a:p>
          <a:p>
            <a:pPr marL="285750" indent="-285750">
              <a:buFont typeface="Arial" panose="020B0604020202020204" pitchFamily="34" charset="0"/>
              <a:buChar char="•"/>
            </a:pPr>
            <a:r>
              <a:rPr lang="en-US" dirty="0">
                <a:solidFill>
                  <a:schemeClr val="bg1"/>
                </a:solidFill>
              </a:rPr>
              <a:t>Amarillo College</a:t>
            </a:r>
          </a:p>
          <a:p>
            <a:pPr marL="285750" indent="-285750">
              <a:buFont typeface="Arial" panose="020B0604020202020204" pitchFamily="34" charset="0"/>
              <a:buChar char="•"/>
            </a:pPr>
            <a:r>
              <a:rPr lang="en-US" dirty="0">
                <a:solidFill>
                  <a:schemeClr val="bg1"/>
                </a:solidFill>
              </a:rPr>
              <a:t>Star Career Training</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C748970A-E3AA-4873-8FC7-B10C7E6C58B0}"/>
              </a:ext>
            </a:extLst>
          </p:cNvPr>
          <p:cNvSpPr txBox="1"/>
          <p:nvPr/>
        </p:nvSpPr>
        <p:spPr>
          <a:xfrm>
            <a:off x="787908" y="1374591"/>
            <a:ext cx="4849839" cy="3770263"/>
          </a:xfrm>
          <a:prstGeom prst="rect">
            <a:avLst/>
          </a:prstGeom>
          <a:noFill/>
        </p:spPr>
        <p:txBody>
          <a:bodyPr wrap="square" rtlCol="0">
            <a:spAutoFit/>
          </a:bodyPr>
          <a:lstStyle/>
          <a:p>
            <a:pPr>
              <a:spcAft>
                <a:spcPts val="600"/>
              </a:spcAft>
            </a:pPr>
            <a:r>
              <a:rPr lang="en-US" b="1" u="sng" dirty="0">
                <a:solidFill>
                  <a:schemeClr val="bg1"/>
                </a:solidFill>
              </a:rPr>
              <a:t>Organizations</a:t>
            </a:r>
          </a:p>
          <a:p>
            <a:pPr marL="285750" indent="-285750">
              <a:buFont typeface="Arial" panose="020B0604020202020204" pitchFamily="34" charset="0"/>
              <a:buChar char="•"/>
            </a:pPr>
            <a:r>
              <a:rPr lang="en-US" dirty="0">
                <a:solidFill>
                  <a:schemeClr val="bg1"/>
                </a:solidFill>
              </a:rPr>
              <a:t>Workforce Solutions in the Region</a:t>
            </a:r>
          </a:p>
          <a:p>
            <a:pPr marL="285750" indent="-285750">
              <a:buFont typeface="Arial" panose="020B0604020202020204" pitchFamily="34" charset="0"/>
              <a:buChar char="•"/>
            </a:pPr>
            <a:r>
              <a:rPr lang="en-US" dirty="0">
                <a:solidFill>
                  <a:schemeClr val="bg1"/>
                </a:solidFill>
              </a:rPr>
              <a:t>South Plains Community Action</a:t>
            </a:r>
          </a:p>
          <a:p>
            <a:pPr marL="285750" indent="-285750">
              <a:buFont typeface="Arial" panose="020B0604020202020204" pitchFamily="34" charset="0"/>
              <a:buChar char="•"/>
            </a:pPr>
            <a:r>
              <a:rPr lang="en-US" dirty="0">
                <a:solidFill>
                  <a:schemeClr val="bg1"/>
                </a:solidFill>
              </a:rPr>
              <a:t>Panhandle Community Service</a:t>
            </a:r>
          </a:p>
          <a:p>
            <a:pPr marL="285750" indent="-285750">
              <a:buFont typeface="Arial" panose="020B0604020202020204" pitchFamily="34" charset="0"/>
              <a:buChar char="•"/>
            </a:pPr>
            <a:r>
              <a:rPr lang="en-US" dirty="0">
                <a:solidFill>
                  <a:schemeClr val="bg1"/>
                </a:solidFill>
              </a:rPr>
              <a:t>Migrant Programs Schools within Regions</a:t>
            </a:r>
          </a:p>
          <a:p>
            <a:pPr marL="285750" indent="-285750">
              <a:buFont typeface="Arial" panose="020B0604020202020204" pitchFamily="34" charset="0"/>
              <a:buChar char="•"/>
            </a:pPr>
            <a:r>
              <a:rPr lang="en-US" dirty="0">
                <a:solidFill>
                  <a:schemeClr val="bg1"/>
                </a:solidFill>
              </a:rPr>
              <a:t>Guadalupe Economics</a:t>
            </a:r>
          </a:p>
          <a:p>
            <a:pPr marL="285750" indent="-285750">
              <a:buFont typeface="Arial" panose="020B0604020202020204" pitchFamily="34" charset="0"/>
              <a:buChar char="•"/>
            </a:pPr>
            <a:r>
              <a:rPr lang="en-US" dirty="0">
                <a:solidFill>
                  <a:schemeClr val="bg1"/>
                </a:solidFill>
              </a:rPr>
              <a:t>Salvation Army</a:t>
            </a:r>
          </a:p>
          <a:p>
            <a:pPr marL="285750" indent="-285750">
              <a:buFont typeface="Arial" panose="020B0604020202020204" pitchFamily="34" charset="0"/>
              <a:buChar char="•"/>
            </a:pPr>
            <a:r>
              <a:rPr lang="en-US" dirty="0">
                <a:solidFill>
                  <a:schemeClr val="bg1"/>
                </a:solidFill>
              </a:rPr>
              <a:t>Crisis Center</a:t>
            </a:r>
          </a:p>
          <a:p>
            <a:pPr marL="285750" indent="-285750">
              <a:buFont typeface="Arial" panose="020B0604020202020204" pitchFamily="34" charset="0"/>
              <a:buChar char="•"/>
            </a:pPr>
            <a:r>
              <a:rPr lang="en-US" dirty="0">
                <a:solidFill>
                  <a:schemeClr val="bg1"/>
                </a:solidFill>
              </a:rPr>
              <a:t>Various Homeless Shelters</a:t>
            </a:r>
          </a:p>
          <a:p>
            <a:pPr marL="285750" indent="-285750">
              <a:buFont typeface="Arial" panose="020B0604020202020204" pitchFamily="34" charset="0"/>
              <a:buChar char="•"/>
            </a:pPr>
            <a:r>
              <a:rPr lang="en-US" dirty="0">
                <a:solidFill>
                  <a:schemeClr val="bg1"/>
                </a:solidFill>
              </a:rPr>
              <a:t>And anymore resources we can find when a client has a specific need. </a:t>
            </a:r>
          </a:p>
          <a:p>
            <a:pPr marL="285750" indent="-285750">
              <a:buFont typeface="Arial" panose="020B0604020202020204" pitchFamily="34" charset="0"/>
              <a:buChar char="•"/>
            </a:pPr>
            <a:endParaRPr lang="en-US" dirty="0">
              <a:solidFill>
                <a:schemeClr val="bg1"/>
              </a:solidFill>
            </a:endParaRPr>
          </a:p>
        </p:txBody>
      </p:sp>
      <p:sp>
        <p:nvSpPr>
          <p:cNvPr id="7" name="TextBox 6">
            <a:extLst>
              <a:ext uri="{FF2B5EF4-FFF2-40B4-BE49-F238E27FC236}">
                <a16:creationId xmlns:a16="http://schemas.microsoft.com/office/drawing/2014/main" id="{15163F86-A50D-4C69-BE26-50CA3DEBA349}"/>
              </a:ext>
            </a:extLst>
          </p:cNvPr>
          <p:cNvSpPr txBox="1"/>
          <p:nvPr/>
        </p:nvSpPr>
        <p:spPr>
          <a:xfrm>
            <a:off x="673606" y="4606246"/>
            <a:ext cx="4964141" cy="2385268"/>
          </a:xfrm>
          <a:prstGeom prst="rect">
            <a:avLst/>
          </a:prstGeom>
          <a:noFill/>
        </p:spPr>
        <p:txBody>
          <a:bodyPr wrap="square" rtlCol="0">
            <a:spAutoFit/>
          </a:bodyPr>
          <a:lstStyle/>
          <a:p>
            <a:pPr>
              <a:spcAft>
                <a:spcPts val="600"/>
              </a:spcAft>
            </a:pPr>
            <a:r>
              <a:rPr lang="en-US" b="1" u="sng" dirty="0">
                <a:solidFill>
                  <a:schemeClr val="bg1"/>
                </a:solidFill>
              </a:rPr>
              <a:t>Challenges</a:t>
            </a:r>
          </a:p>
          <a:p>
            <a:pPr marL="285750" indent="-285750">
              <a:buFont typeface="Arial" panose="020B0604020202020204" pitchFamily="34" charset="0"/>
              <a:buChar char="•"/>
            </a:pPr>
            <a:r>
              <a:rPr lang="en-US" dirty="0">
                <a:solidFill>
                  <a:schemeClr val="bg1"/>
                </a:solidFill>
              </a:rPr>
              <a:t>Getting clients to agree and follow through with referrals. </a:t>
            </a:r>
          </a:p>
          <a:p>
            <a:pPr marL="285750" indent="-285750">
              <a:buFont typeface="Arial" panose="020B0604020202020204" pitchFamily="34" charset="0"/>
              <a:buChar char="•"/>
            </a:pPr>
            <a:r>
              <a:rPr lang="en-US" dirty="0">
                <a:solidFill>
                  <a:schemeClr val="bg1"/>
                </a:solidFill>
              </a:rPr>
              <a:t>Communication between organizations</a:t>
            </a:r>
          </a:p>
          <a:p>
            <a:pPr marL="285750" indent="-285750">
              <a:buFont typeface="Arial" panose="020B0604020202020204" pitchFamily="34" charset="0"/>
              <a:buChar char="•"/>
            </a:pPr>
            <a:r>
              <a:rPr lang="en-US" dirty="0">
                <a:solidFill>
                  <a:schemeClr val="bg1"/>
                </a:solidFill>
              </a:rPr>
              <a:t>Different rules and regulations of each organizations.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9255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CCB961B-1273-4D6E-8396-C6C48DB45E4B}"/>
              </a:ext>
            </a:extLst>
          </p:cNvPr>
          <p:cNvSpPr>
            <a:spLocks noGrp="1"/>
          </p:cNvSpPr>
          <p:nvPr>
            <p:ph type="title"/>
          </p:nvPr>
        </p:nvSpPr>
        <p:spPr>
          <a:xfrm>
            <a:off x="1154953" y="973668"/>
            <a:ext cx="8761413" cy="706964"/>
          </a:xfrm>
        </p:spPr>
        <p:txBody>
          <a:bodyPr/>
          <a:lstStyle/>
          <a:p>
            <a:pPr algn="ctr"/>
            <a:r>
              <a:rPr lang="en-US" dirty="0"/>
              <a:t>Motivation Education &amp; Training, Inc.</a:t>
            </a:r>
            <a:br>
              <a:rPr lang="en-US" dirty="0"/>
            </a:br>
            <a:r>
              <a:rPr lang="en-US" dirty="0"/>
              <a:t> Office Locations.</a:t>
            </a:r>
          </a:p>
        </p:txBody>
      </p:sp>
      <p:sp>
        <p:nvSpPr>
          <p:cNvPr id="5" name="Slide Number Placeholder 4">
            <a:extLst>
              <a:ext uri="{FF2B5EF4-FFF2-40B4-BE49-F238E27FC236}">
                <a16:creationId xmlns:a16="http://schemas.microsoft.com/office/drawing/2014/main" id="{F91AF50E-6914-499F-87B8-B671346EC50C}"/>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14</a:t>
            </a:fld>
            <a:endParaRPr lang="en-US" noProof="0"/>
          </a:p>
        </p:txBody>
      </p:sp>
      <p:sp>
        <p:nvSpPr>
          <p:cNvPr id="17" name="Content Placeholder 16">
            <a:extLst>
              <a:ext uri="{FF2B5EF4-FFF2-40B4-BE49-F238E27FC236}">
                <a16:creationId xmlns:a16="http://schemas.microsoft.com/office/drawing/2014/main" id="{ADA75276-080C-45A8-AC28-E2C3A78AD23E}"/>
              </a:ext>
            </a:extLst>
          </p:cNvPr>
          <p:cNvSpPr>
            <a:spLocks noGrp="1"/>
          </p:cNvSpPr>
          <p:nvPr>
            <p:ph idx="1"/>
          </p:nvPr>
        </p:nvSpPr>
        <p:spPr>
          <a:xfrm>
            <a:off x="3773978" y="2532542"/>
            <a:ext cx="5719157" cy="3744433"/>
          </a:xfrm>
        </p:spPr>
        <p:txBody>
          <a:bodyPr numCol="3">
            <a:noAutofit/>
          </a:bodyPr>
          <a:lstStyle/>
          <a:p>
            <a:pPr algn="ctr" fontAlgn="base"/>
            <a:r>
              <a:rPr lang="en-US" b="0" i="0" dirty="0">
                <a:solidFill>
                  <a:srgbClr val="1D313D"/>
                </a:solidFill>
                <a:effectLst/>
                <a:latin typeface="avenir-lt-w01_85-heavy1475544"/>
              </a:rPr>
              <a:t>MET PROGRAMS</a:t>
            </a:r>
            <a:endParaRPr lang="en-US" b="0" i="0" dirty="0">
              <a:solidFill>
                <a:srgbClr val="000000"/>
              </a:solidFill>
              <a:effectLst/>
              <a:latin typeface="Arial" panose="020B0604020202020204" pitchFamily="34" charset="0"/>
            </a:endParaRPr>
          </a:p>
          <a:p>
            <a:pPr algn="ctr" fontAlgn="base"/>
            <a:r>
              <a:rPr lang="en-US" b="1" i="0" dirty="0">
                <a:solidFill>
                  <a:srgbClr val="1D313D"/>
                </a:solidFill>
                <a:effectLst/>
                <a:latin typeface="avenir-lt-w01_85-heavy1475544"/>
              </a:rPr>
              <a:t>MET currently provides rural communities in Texas, Louisiana, Minnesota, New Mexico, North Dakota, and Wyoming with employment training, family services and activities through a network of service centers.​</a:t>
            </a:r>
            <a:endParaRPr lang="en-US" b="0" i="0" dirty="0">
              <a:solidFill>
                <a:srgbClr val="000000"/>
              </a:solidFill>
              <a:effectLst/>
              <a:latin typeface="Arial" panose="020B0604020202020204" pitchFamily="34" charset="0"/>
            </a:endParaRPr>
          </a:p>
          <a:p>
            <a:pPr algn="ctr" fontAlgn="base"/>
            <a:r>
              <a:rPr lang="en-US" b="0" i="0" dirty="0">
                <a:solidFill>
                  <a:srgbClr val="000000"/>
                </a:solidFill>
                <a:effectLst/>
                <a:latin typeface="Arial" panose="020B0604020202020204" pitchFamily="34" charset="0"/>
              </a:rPr>
              <a:t> </a:t>
            </a:r>
          </a:p>
          <a:p>
            <a:pPr marL="0" indent="0">
              <a:spcBef>
                <a:spcPts val="600"/>
              </a:spcBef>
              <a:buNone/>
            </a:pPr>
            <a:endParaRPr lang="en-US" dirty="0"/>
          </a:p>
        </p:txBody>
      </p:sp>
    </p:spTree>
    <p:extLst>
      <p:ext uri="{BB962C8B-B14F-4D97-AF65-F5344CB8AC3E}">
        <p14:creationId xmlns:p14="http://schemas.microsoft.com/office/powerpoint/2010/main" val="214545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3119522-E92E-4C5E-A87F-6B27FEBC2CDF}"/>
              </a:ext>
            </a:extLst>
          </p:cNvPr>
          <p:cNvSpPr>
            <a:spLocks noGrp="1"/>
          </p:cNvSpPr>
          <p:nvPr>
            <p:ph type="subTitle" idx="1"/>
          </p:nvPr>
        </p:nvSpPr>
        <p:spPr>
          <a:xfrm>
            <a:off x="2477729" y="5713641"/>
            <a:ext cx="7010400" cy="635787"/>
          </a:xfrm>
        </p:spPr>
        <p:txBody>
          <a:bodyPr/>
          <a:lstStyle/>
          <a:p>
            <a:pPr algn="ctr"/>
            <a:r>
              <a:rPr lang="en-US" b="1" dirty="0"/>
              <a:t>Thank You</a:t>
            </a:r>
          </a:p>
        </p:txBody>
      </p:sp>
      <p:sp>
        <p:nvSpPr>
          <p:cNvPr id="4" name="Slide Number Placeholder 3">
            <a:extLst>
              <a:ext uri="{FF2B5EF4-FFF2-40B4-BE49-F238E27FC236}">
                <a16:creationId xmlns:a16="http://schemas.microsoft.com/office/drawing/2014/main" id="{099CA888-31A5-4BE4-9EC6-9DE72679E467}"/>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sp>
        <p:nvSpPr>
          <p:cNvPr id="9" name="Star: 5 Points 8">
            <a:extLst>
              <a:ext uri="{FF2B5EF4-FFF2-40B4-BE49-F238E27FC236}">
                <a16:creationId xmlns:a16="http://schemas.microsoft.com/office/drawing/2014/main" id="{AA568D95-BF52-45DC-A4AE-14B3A7C181CD}"/>
              </a:ext>
            </a:extLst>
          </p:cNvPr>
          <p:cNvSpPr/>
          <p:nvPr/>
        </p:nvSpPr>
        <p:spPr>
          <a:xfrm>
            <a:off x="4159044" y="3903407"/>
            <a:ext cx="265472" cy="26547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7A43601-B782-41F7-BCF5-5C812DAE19D9}"/>
              </a:ext>
            </a:extLst>
          </p:cNvPr>
          <p:cNvSpPr/>
          <p:nvPr/>
        </p:nvSpPr>
        <p:spPr>
          <a:xfrm>
            <a:off x="2875934" y="2482645"/>
            <a:ext cx="231059" cy="26055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D7EC686C-E237-470E-8F39-C3EEC1642BDD}"/>
              </a:ext>
            </a:extLst>
          </p:cNvPr>
          <p:cNvSpPr/>
          <p:nvPr/>
        </p:nvSpPr>
        <p:spPr>
          <a:xfrm>
            <a:off x="5732207" y="4935795"/>
            <a:ext cx="235974" cy="231058"/>
          </a:xfrm>
          <a:prstGeom prst="star5">
            <a:avLst>
              <a:gd name="adj" fmla="val 22448"/>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4 regions of texas map with cities">
            <a:extLst>
              <a:ext uri="{FF2B5EF4-FFF2-40B4-BE49-F238E27FC236}">
                <a16:creationId xmlns:a16="http://schemas.microsoft.com/office/drawing/2014/main" id="{6B149F78-EFC7-5FF2-13BB-89148E332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993" y="508573"/>
            <a:ext cx="6668774" cy="520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2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a:xfrm>
            <a:off x="6828639" y="0"/>
            <a:ext cx="3010290" cy="795883"/>
          </a:xfrm>
        </p:spPr>
        <p:txBody>
          <a:bodyPr/>
          <a:lstStyle/>
          <a:p>
            <a:pPr algn="ctr"/>
            <a:r>
              <a:rPr lang="en-US" sz="4400" b="1" dirty="0">
                <a:solidFill>
                  <a:srgbClr val="0070C0"/>
                </a:solidFill>
                <a:latin typeface="Arial Black" panose="020B0A04020102020204" pitchFamily="34" charset="0"/>
              </a:rPr>
              <a:t>Services</a:t>
            </a:r>
          </a:p>
        </p:txBody>
      </p:sp>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a:xfrm>
            <a:off x="5665794" y="5280150"/>
            <a:ext cx="2325688" cy="774700"/>
          </a:xfrm>
        </p:spPr>
        <p:txBody>
          <a:bodyPr>
            <a:normAutofit/>
          </a:bodyPr>
          <a:lstStyle/>
          <a:p>
            <a:r>
              <a:rPr lang="en-US" dirty="0"/>
              <a:t>Groceries &amp; Gas</a:t>
            </a:r>
          </a:p>
          <a:p>
            <a:endParaRPr lang="en-US" dirty="0"/>
          </a:p>
        </p:txBody>
      </p:sp>
      <p:pic>
        <p:nvPicPr>
          <p:cNvPr id="14" name="Picture Placeholder 13" descr="House">
            <a:extLst>
              <a:ext uri="{FF2B5EF4-FFF2-40B4-BE49-F238E27FC236}">
                <a16:creationId xmlns:a16="http://schemas.microsoft.com/office/drawing/2014/main" id="{9B25FBAB-6696-4071-A181-E7F39B4AA1E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9618" t="-48742" r="-49618" b="-50243"/>
          <a:stretch/>
        </p:blipFill>
        <p:spPr>
          <a:xfrm>
            <a:off x="8137002" y="3892076"/>
            <a:ext cx="2476983" cy="1359844"/>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a:xfrm>
            <a:off x="8189043" y="5014452"/>
            <a:ext cx="2325688" cy="961505"/>
          </a:xfrm>
        </p:spPr>
        <p:txBody>
          <a:bodyPr>
            <a:normAutofit/>
          </a:bodyPr>
          <a:lstStyle/>
          <a:p>
            <a:r>
              <a:rPr lang="en-US" dirty="0"/>
              <a:t>Housing</a:t>
            </a:r>
          </a:p>
          <a:p>
            <a:endParaRPr lang="en-US" dirty="0"/>
          </a:p>
        </p:txBody>
      </p:sp>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a:xfrm>
            <a:off x="5822066" y="2221897"/>
            <a:ext cx="2366977" cy="774700"/>
          </a:xfrm>
        </p:spPr>
        <p:txBody>
          <a:bodyPr>
            <a:normAutofit/>
          </a:bodyPr>
          <a:lstStyle/>
          <a:p>
            <a:r>
              <a:rPr lang="en-US" dirty="0"/>
              <a:t>Career Training</a:t>
            </a:r>
          </a:p>
          <a:p>
            <a:endParaRPr lang="en-US" dirty="0"/>
          </a:p>
        </p:txBody>
      </p:sp>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a:xfrm>
            <a:off x="8137002" y="2170041"/>
            <a:ext cx="2325688" cy="774700"/>
          </a:xfrm>
        </p:spPr>
        <p:txBody>
          <a:bodyPr/>
          <a:lstStyle/>
          <a:p>
            <a:r>
              <a:rPr lang="en-US" dirty="0"/>
              <a:t>Employment </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2</a:t>
            </a:fld>
            <a:endParaRPr lang="en-US" dirty="0"/>
          </a:p>
        </p:txBody>
      </p:sp>
      <p:pic>
        <p:nvPicPr>
          <p:cNvPr id="1026" name="Picture 2" descr="How to Shop for Groceries While Protecting Yourself From Coronavirus | SELF">
            <a:extLst>
              <a:ext uri="{FF2B5EF4-FFF2-40B4-BE49-F238E27FC236}">
                <a16:creationId xmlns:a16="http://schemas.microsoft.com/office/drawing/2014/main" id="{57F4318B-4307-4913-8BB2-9D986503F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539" y="3915315"/>
            <a:ext cx="838199" cy="844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5FCD4F-EBA5-44C1-9779-616927A10D3B}"/>
              </a:ext>
            </a:extLst>
          </p:cNvPr>
          <p:cNvPicPr>
            <a:picLocks noChangeAspect="1"/>
          </p:cNvPicPr>
          <p:nvPr/>
        </p:nvPicPr>
        <p:blipFill>
          <a:blip r:embed="rId5"/>
          <a:stretch>
            <a:fillRect/>
          </a:stretch>
        </p:blipFill>
        <p:spPr>
          <a:xfrm>
            <a:off x="6828639" y="994261"/>
            <a:ext cx="899409" cy="844674"/>
          </a:xfrm>
          <a:prstGeom prst="rect">
            <a:avLst/>
          </a:prstGeom>
        </p:spPr>
      </p:pic>
      <p:pic>
        <p:nvPicPr>
          <p:cNvPr id="1028" name="Picture 4" descr="Careers at Mines">
            <a:extLst>
              <a:ext uri="{FF2B5EF4-FFF2-40B4-BE49-F238E27FC236}">
                <a16:creationId xmlns:a16="http://schemas.microsoft.com/office/drawing/2014/main" id="{0DABC390-AB1D-45AF-92C6-3731536D3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994" y="917675"/>
            <a:ext cx="1017703" cy="997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king Employment / Know of Employment Opportunities? - Neighbors in Action">
            <a:extLst>
              <a:ext uri="{FF2B5EF4-FFF2-40B4-BE49-F238E27FC236}">
                <a16:creationId xmlns:a16="http://schemas.microsoft.com/office/drawing/2014/main" id="{6BE960D2-1C55-4263-B5C2-B3F56A6099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757702"/>
            <a:ext cx="2041002" cy="14335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F7CB36-DE37-463B-9AE1-A36B2E72BB54}"/>
              </a:ext>
            </a:extLst>
          </p:cNvPr>
          <p:cNvSpPr txBox="1"/>
          <p:nvPr/>
        </p:nvSpPr>
        <p:spPr>
          <a:xfrm>
            <a:off x="647535" y="690133"/>
            <a:ext cx="3249552" cy="3970318"/>
          </a:xfrm>
          <a:prstGeom prst="rect">
            <a:avLst/>
          </a:prstGeom>
          <a:noFill/>
        </p:spPr>
        <p:txBody>
          <a:bodyPr wrap="square" rtlCol="0">
            <a:spAutoFit/>
          </a:bodyPr>
          <a:lstStyle/>
          <a:p>
            <a:r>
              <a:rPr lang="en-US" sz="2800" b="1" dirty="0">
                <a:solidFill>
                  <a:schemeClr val="bg1"/>
                </a:solidFill>
                <a:latin typeface="+mj-lt"/>
              </a:rPr>
              <a:t>The cornerstone of MET has always been to provide an avenue of self-sufficiency that leads to livable wages for farmworkers.</a:t>
            </a:r>
          </a:p>
        </p:txBody>
      </p:sp>
      <p:sp>
        <p:nvSpPr>
          <p:cNvPr id="12" name="TextBox 11">
            <a:extLst>
              <a:ext uri="{FF2B5EF4-FFF2-40B4-BE49-F238E27FC236}">
                <a16:creationId xmlns:a16="http://schemas.microsoft.com/office/drawing/2014/main" id="{C57E52E5-0D5C-4F1F-9F4C-186804956DFA}"/>
              </a:ext>
            </a:extLst>
          </p:cNvPr>
          <p:cNvSpPr txBox="1"/>
          <p:nvPr/>
        </p:nvSpPr>
        <p:spPr>
          <a:xfrm>
            <a:off x="548281" y="5014452"/>
            <a:ext cx="3249552" cy="830997"/>
          </a:xfrm>
          <a:prstGeom prst="rect">
            <a:avLst/>
          </a:prstGeom>
          <a:noFill/>
        </p:spPr>
        <p:txBody>
          <a:bodyPr wrap="square" rtlCol="0">
            <a:spAutoFit/>
          </a:bodyPr>
          <a:lstStyle/>
          <a:p>
            <a:r>
              <a:rPr lang="en-US" sz="2400" b="1" dirty="0">
                <a:solidFill>
                  <a:srgbClr val="FFFF00"/>
                </a:solidFill>
              </a:rPr>
              <a:t>Pesticide Training available </a:t>
            </a:r>
          </a:p>
        </p:txBody>
      </p:sp>
    </p:spTree>
    <p:extLst>
      <p:ext uri="{BB962C8B-B14F-4D97-AF65-F5344CB8AC3E}">
        <p14:creationId xmlns:p14="http://schemas.microsoft.com/office/powerpoint/2010/main" val="232105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3361947-D53E-3518-9B2A-E9F5E1EFE453}"/>
              </a:ext>
            </a:extLst>
          </p:cNvPr>
          <p:cNvSpPr>
            <a:spLocks noGrp="1"/>
          </p:cNvSpPr>
          <p:nvPr>
            <p:ph type="pic" sz="quarter" idx="24"/>
          </p:nvPr>
        </p:nvSpPr>
        <p:spPr/>
      </p:sp>
      <p:sp>
        <p:nvSpPr>
          <p:cNvPr id="3" name="Picture Placeholder 2">
            <a:extLst>
              <a:ext uri="{FF2B5EF4-FFF2-40B4-BE49-F238E27FC236}">
                <a16:creationId xmlns:a16="http://schemas.microsoft.com/office/drawing/2014/main" id="{455DD531-4209-73F3-911A-3F662C6D564A}"/>
              </a:ext>
            </a:extLst>
          </p:cNvPr>
          <p:cNvSpPr>
            <a:spLocks noGrp="1"/>
          </p:cNvSpPr>
          <p:nvPr>
            <p:ph type="pic" sz="quarter" idx="23"/>
          </p:nvPr>
        </p:nvSpPr>
        <p:spPr/>
      </p:sp>
      <p:sp>
        <p:nvSpPr>
          <p:cNvPr id="4" name="Title 3">
            <a:extLst>
              <a:ext uri="{FF2B5EF4-FFF2-40B4-BE49-F238E27FC236}">
                <a16:creationId xmlns:a16="http://schemas.microsoft.com/office/drawing/2014/main" id="{22AB4FBE-F128-D656-79AE-D7519B53D8A0}"/>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9D891FC0-DD52-24F6-D944-70BDA5E6E907}"/>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sp>
        <p:nvSpPr>
          <p:cNvPr id="6" name="Text Placeholder 5">
            <a:extLst>
              <a:ext uri="{FF2B5EF4-FFF2-40B4-BE49-F238E27FC236}">
                <a16:creationId xmlns:a16="http://schemas.microsoft.com/office/drawing/2014/main" id="{91FFCEBE-DFE2-E61C-FDBA-CAF7ABFEE730}"/>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7A52B723-B7A3-BE09-9841-CFFA4A446A1C}"/>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86F480B0-5569-0FF7-2634-95927BC7C13F}"/>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1E529E52-01F4-C763-3BC9-0D216BDD381B}"/>
              </a:ext>
            </a:extLst>
          </p:cNvPr>
          <p:cNvSpPr>
            <a:spLocks noGrp="1"/>
          </p:cNvSpPr>
          <p:nvPr>
            <p:ph type="body" sz="quarter" idx="20"/>
          </p:nvPr>
        </p:nvSpPr>
        <p:spPr/>
        <p:txBody>
          <a:bodyPr/>
          <a:lstStyle/>
          <a:p>
            <a:endParaRPr lang="en-US"/>
          </a:p>
        </p:txBody>
      </p:sp>
      <p:sp>
        <p:nvSpPr>
          <p:cNvPr id="10" name="Picture Placeholder 9">
            <a:extLst>
              <a:ext uri="{FF2B5EF4-FFF2-40B4-BE49-F238E27FC236}">
                <a16:creationId xmlns:a16="http://schemas.microsoft.com/office/drawing/2014/main" id="{4C7EB44F-8340-5CEF-FECD-B2700688C2FF}"/>
              </a:ext>
            </a:extLst>
          </p:cNvPr>
          <p:cNvSpPr>
            <a:spLocks noGrp="1"/>
          </p:cNvSpPr>
          <p:nvPr>
            <p:ph type="pic" sz="quarter" idx="21"/>
          </p:nvPr>
        </p:nvSpPr>
        <p:spPr/>
      </p:sp>
      <p:sp>
        <p:nvSpPr>
          <p:cNvPr id="11" name="Picture Placeholder 10">
            <a:extLst>
              <a:ext uri="{FF2B5EF4-FFF2-40B4-BE49-F238E27FC236}">
                <a16:creationId xmlns:a16="http://schemas.microsoft.com/office/drawing/2014/main" id="{F106C8B0-45D8-576F-5CED-143E570D78F4}"/>
              </a:ext>
            </a:extLst>
          </p:cNvPr>
          <p:cNvSpPr>
            <a:spLocks noGrp="1"/>
          </p:cNvSpPr>
          <p:nvPr>
            <p:ph type="pic" sz="quarter" idx="22"/>
          </p:nvPr>
        </p:nvSpPr>
        <p:spPr/>
      </p:sp>
    </p:spTree>
    <p:extLst>
      <p:ext uri="{BB962C8B-B14F-4D97-AF65-F5344CB8AC3E}">
        <p14:creationId xmlns:p14="http://schemas.microsoft.com/office/powerpoint/2010/main" val="274147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DBC808-8881-4E24-B2CE-4C6D2D482D83}"/>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
        <p:nvSpPr>
          <p:cNvPr id="14" name="TextBox 13">
            <a:extLst>
              <a:ext uri="{FF2B5EF4-FFF2-40B4-BE49-F238E27FC236}">
                <a16:creationId xmlns:a16="http://schemas.microsoft.com/office/drawing/2014/main" id="{D100041D-5E66-4442-92CF-68848F94EBF0}"/>
              </a:ext>
            </a:extLst>
          </p:cNvPr>
          <p:cNvSpPr txBox="1"/>
          <p:nvPr/>
        </p:nvSpPr>
        <p:spPr>
          <a:xfrm>
            <a:off x="538162" y="485951"/>
            <a:ext cx="11115675" cy="5447645"/>
          </a:xfrm>
          <a:prstGeom prst="rect">
            <a:avLst/>
          </a:prstGeom>
          <a:noFill/>
        </p:spPr>
        <p:txBody>
          <a:bodyPr wrap="square" rtlCol="0">
            <a:spAutoFit/>
          </a:bodyPr>
          <a:lstStyle/>
          <a:p>
            <a:pPr algn="ctr"/>
            <a:endParaRPr lang="en-US" sz="3600" dirty="0">
              <a:solidFill>
                <a:schemeClr val="bg1"/>
              </a:solidFill>
            </a:endParaRPr>
          </a:p>
          <a:p>
            <a:pPr algn="ctr"/>
            <a:r>
              <a:rPr lang="en-US" sz="3600" dirty="0">
                <a:solidFill>
                  <a:schemeClr val="bg1"/>
                </a:solidFill>
              </a:rPr>
              <a:t>MET Programs</a:t>
            </a:r>
          </a:p>
          <a:p>
            <a:endParaRPr lang="en-US" sz="2400" b="1" u="sng" dirty="0">
              <a:solidFill>
                <a:schemeClr val="bg1"/>
              </a:solidFill>
            </a:endParaRPr>
          </a:p>
          <a:p>
            <a:endParaRPr lang="en-US" sz="2400" dirty="0">
              <a:solidFill>
                <a:schemeClr val="bg1"/>
              </a:solidFill>
            </a:endParaRPr>
          </a:p>
          <a:p>
            <a:r>
              <a:rPr lang="en-US" sz="2400" b="1" u="sng" dirty="0">
                <a:solidFill>
                  <a:schemeClr val="bg1"/>
                </a:solidFill>
              </a:rPr>
              <a:t>CRT: </a:t>
            </a:r>
            <a:r>
              <a:rPr lang="en-US" sz="2400" dirty="0">
                <a:solidFill>
                  <a:schemeClr val="bg1"/>
                </a:solidFill>
              </a:rPr>
              <a:t>Classroom Training Stipend $7.25 an Hour of training completed.</a:t>
            </a:r>
          </a:p>
          <a:p>
            <a:endParaRPr lang="en-US" sz="2400" dirty="0">
              <a:solidFill>
                <a:schemeClr val="bg1"/>
              </a:solidFill>
            </a:endParaRPr>
          </a:p>
          <a:p>
            <a:r>
              <a:rPr lang="en-US" sz="2400" b="1" u="sng" dirty="0">
                <a:solidFill>
                  <a:schemeClr val="bg1"/>
                </a:solidFill>
              </a:rPr>
              <a:t>DPL:  </a:t>
            </a:r>
            <a:r>
              <a:rPr lang="en-US" sz="2400" dirty="0">
                <a:solidFill>
                  <a:schemeClr val="bg1"/>
                </a:solidFill>
              </a:rPr>
              <a:t>Direct Placement </a:t>
            </a:r>
          </a:p>
          <a:p>
            <a:endParaRPr lang="en-US" sz="2400" b="1" u="sng" dirty="0">
              <a:solidFill>
                <a:schemeClr val="bg1"/>
              </a:solidFill>
            </a:endParaRPr>
          </a:p>
          <a:p>
            <a:r>
              <a:rPr lang="en-US" sz="2400" b="1" u="sng" dirty="0">
                <a:solidFill>
                  <a:schemeClr val="bg1"/>
                </a:solidFill>
              </a:rPr>
              <a:t>WEX: </a:t>
            </a:r>
            <a:r>
              <a:rPr lang="en-US" sz="2400" dirty="0">
                <a:solidFill>
                  <a:schemeClr val="bg1"/>
                </a:solidFill>
              </a:rPr>
              <a:t>Work experience, $10.00 an hour, up to 40 hours a week, 12 weeks. </a:t>
            </a:r>
          </a:p>
          <a:p>
            <a:endParaRPr lang="en-US" sz="2400" dirty="0">
              <a:solidFill>
                <a:schemeClr val="bg1"/>
              </a:solidFill>
            </a:endParaRPr>
          </a:p>
          <a:p>
            <a:r>
              <a:rPr lang="en-US" sz="2400" b="1" u="sng" dirty="0">
                <a:solidFill>
                  <a:schemeClr val="bg1"/>
                </a:solidFill>
              </a:rPr>
              <a:t>OJT: </a:t>
            </a:r>
            <a:r>
              <a:rPr lang="en-US" sz="2400" dirty="0">
                <a:solidFill>
                  <a:schemeClr val="bg1"/>
                </a:solidFill>
              </a:rPr>
              <a:t>On the Job Training, reimburse 50% wages for up to 8 weeks to employers.  </a:t>
            </a:r>
            <a:endParaRPr lang="en-US" sz="2400" b="1" u="sng"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291165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DBC808-8881-4E24-B2CE-4C6D2D482D83}"/>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sp>
        <p:nvSpPr>
          <p:cNvPr id="14" name="TextBox 13">
            <a:extLst>
              <a:ext uri="{FF2B5EF4-FFF2-40B4-BE49-F238E27FC236}">
                <a16:creationId xmlns:a16="http://schemas.microsoft.com/office/drawing/2014/main" id="{D100041D-5E66-4442-92CF-68848F94EBF0}"/>
              </a:ext>
            </a:extLst>
          </p:cNvPr>
          <p:cNvSpPr txBox="1"/>
          <p:nvPr/>
        </p:nvSpPr>
        <p:spPr>
          <a:xfrm>
            <a:off x="538162" y="485951"/>
            <a:ext cx="11115675" cy="5816977"/>
          </a:xfrm>
          <a:prstGeom prst="rect">
            <a:avLst/>
          </a:prstGeom>
          <a:noFill/>
        </p:spPr>
        <p:txBody>
          <a:bodyPr wrap="square" rtlCol="0">
            <a:spAutoFit/>
          </a:bodyPr>
          <a:lstStyle/>
          <a:p>
            <a:pPr algn="ctr"/>
            <a:r>
              <a:rPr lang="en-US" sz="3600" b="1" dirty="0">
                <a:solidFill>
                  <a:schemeClr val="bg1"/>
                </a:solidFill>
              </a:rPr>
              <a:t>Who do we serve?</a:t>
            </a:r>
          </a:p>
          <a:p>
            <a:pPr algn="ctr"/>
            <a:r>
              <a:rPr lang="en-US" sz="3600" b="1" dirty="0">
                <a:solidFill>
                  <a:schemeClr val="bg1"/>
                </a:solidFill>
              </a:rPr>
              <a:t>                    </a:t>
            </a:r>
          </a:p>
          <a:p>
            <a:endParaRPr lang="en-US" sz="2400" b="1" u="sng" dirty="0">
              <a:solidFill>
                <a:schemeClr val="bg1"/>
              </a:solidFill>
            </a:endParaRPr>
          </a:p>
          <a:p>
            <a:r>
              <a:rPr lang="en-US" sz="2400" b="1" dirty="0">
                <a:solidFill>
                  <a:schemeClr val="bg1"/>
                </a:solidFill>
              </a:rPr>
              <a:t>Everyone is encouraged to apply.</a:t>
            </a:r>
            <a:br>
              <a:rPr lang="en-US" sz="2400" b="1" dirty="0">
                <a:solidFill>
                  <a:schemeClr val="bg1"/>
                </a:solidFill>
              </a:rPr>
            </a:br>
            <a:br>
              <a:rPr lang="en-US" sz="2400" b="1" dirty="0">
                <a:solidFill>
                  <a:schemeClr val="bg1"/>
                </a:solidFill>
              </a:rPr>
            </a:br>
            <a:r>
              <a:rPr lang="en-US" sz="2400" b="1" dirty="0">
                <a:solidFill>
                  <a:schemeClr val="bg1"/>
                </a:solidFill>
              </a:rPr>
              <a:t>Migrant and seasonal farmworkers. </a:t>
            </a:r>
            <a:br>
              <a:rPr lang="en-US" sz="2400" b="1" dirty="0">
                <a:solidFill>
                  <a:schemeClr val="bg1"/>
                </a:solidFill>
              </a:rPr>
            </a:br>
            <a:br>
              <a:rPr lang="en-US" sz="2400" b="1" dirty="0">
                <a:solidFill>
                  <a:schemeClr val="bg1"/>
                </a:solidFill>
              </a:rPr>
            </a:br>
            <a:r>
              <a:rPr lang="en-US" sz="2400" b="1" dirty="0">
                <a:solidFill>
                  <a:schemeClr val="bg1"/>
                </a:solidFill>
              </a:rPr>
              <a:t>We serve 18-24 MSFW Youth and  MSFW Adults.</a:t>
            </a:r>
            <a:br>
              <a:rPr lang="en-US" sz="2400" b="1" dirty="0">
                <a:solidFill>
                  <a:schemeClr val="bg1"/>
                </a:solidFill>
              </a:rPr>
            </a:br>
            <a:br>
              <a:rPr lang="en-US" sz="2400" b="1" dirty="0">
                <a:solidFill>
                  <a:schemeClr val="bg1"/>
                </a:solidFill>
              </a:rPr>
            </a:br>
            <a:r>
              <a:rPr lang="en-US" sz="2400" b="1" dirty="0">
                <a:solidFill>
                  <a:schemeClr val="bg1"/>
                </a:solidFill>
              </a:rPr>
              <a:t>Dependents of MSFW farmworkers.</a:t>
            </a:r>
            <a:br>
              <a:rPr lang="en-US" sz="2400" b="1" dirty="0">
                <a:solidFill>
                  <a:schemeClr val="bg1"/>
                </a:solidFill>
              </a:rPr>
            </a:br>
            <a:br>
              <a:rPr lang="en-US" sz="2400" b="1" dirty="0">
                <a:solidFill>
                  <a:schemeClr val="bg1"/>
                </a:solidFill>
              </a:rPr>
            </a:br>
            <a:r>
              <a:rPr lang="en-US" sz="2400" b="1" dirty="0">
                <a:solidFill>
                  <a:schemeClr val="bg1"/>
                </a:solidFill>
              </a:rPr>
              <a:t>Low Income</a:t>
            </a:r>
            <a:br>
              <a:rPr lang="en-US" sz="2400" dirty="0">
                <a:solidFill>
                  <a:schemeClr val="bg1"/>
                </a:solidFill>
              </a:rPr>
            </a:br>
            <a:endParaRPr lang="en-US" sz="2400" b="1" u="sng"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32461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A753C-464B-405F-9749-792EDD0F976B}"/>
              </a:ext>
            </a:extLst>
          </p:cNvPr>
          <p:cNvSpPr>
            <a:spLocks noGrp="1"/>
          </p:cNvSpPr>
          <p:nvPr>
            <p:ph type="body" sz="quarter" idx="13"/>
          </p:nvPr>
        </p:nvSpPr>
        <p:spPr>
          <a:xfrm>
            <a:off x="4896465" y="452144"/>
            <a:ext cx="4932370" cy="971214"/>
          </a:xfrm>
        </p:spPr>
        <p:txBody>
          <a:bodyPr>
            <a:normAutofit fontScale="47500" lnSpcReduction="20000"/>
          </a:bodyPr>
          <a:lstStyle/>
          <a:p>
            <a:r>
              <a:rPr lang="en-US" sz="2400" dirty="0">
                <a:latin typeface="Times New Roman" panose="02020603050405020304" pitchFamily="18" charset="0"/>
                <a:cs typeface="Times New Roman" panose="02020603050405020304" pitchFamily="18" charset="0"/>
              </a:rPr>
              <a:t> </a:t>
            </a:r>
          </a:p>
          <a:p>
            <a:r>
              <a:rPr lang="en-US" sz="4200" b="1" dirty="0">
                <a:latin typeface="+mj-lt"/>
                <a:cs typeface="Times New Roman" panose="02020603050405020304" pitchFamily="18" charset="0"/>
              </a:rPr>
              <a:t>Identification and Social security card.</a:t>
            </a:r>
          </a:p>
          <a:p>
            <a:endParaRPr lang="en-US" sz="2400" dirty="0">
              <a:latin typeface="Times New Roman" panose="02020603050405020304" pitchFamily="18"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3CDD4D2A-E322-4AC5-AF0C-1AD4AE29EDC8}"/>
              </a:ext>
            </a:extLst>
          </p:cNvPr>
          <p:cNvSpPr>
            <a:spLocks noGrp="1"/>
          </p:cNvSpPr>
          <p:nvPr>
            <p:ph type="body" sz="quarter" idx="14"/>
          </p:nvPr>
        </p:nvSpPr>
        <p:spPr>
          <a:xfrm>
            <a:off x="4896465" y="1613243"/>
            <a:ext cx="4932370" cy="952222"/>
          </a:xfrm>
        </p:spPr>
        <p:txBody>
          <a:bodyPr>
            <a:normAutofit/>
          </a:bodyPr>
          <a:lstStyle/>
          <a:p>
            <a:r>
              <a:rPr lang="en-US" sz="2000" b="1" dirty="0">
                <a:latin typeface="+mj-lt"/>
              </a:rPr>
              <a:t>Proof of farm work performed in the last 12 to 24 months.</a:t>
            </a:r>
          </a:p>
        </p:txBody>
      </p:sp>
      <p:sp>
        <p:nvSpPr>
          <p:cNvPr id="4" name="Text Placeholder 3">
            <a:extLst>
              <a:ext uri="{FF2B5EF4-FFF2-40B4-BE49-F238E27FC236}">
                <a16:creationId xmlns:a16="http://schemas.microsoft.com/office/drawing/2014/main" id="{F304CCA4-FAFD-42DA-AD43-E63B0B79682B}"/>
              </a:ext>
            </a:extLst>
          </p:cNvPr>
          <p:cNvSpPr>
            <a:spLocks noGrp="1"/>
          </p:cNvSpPr>
          <p:nvPr>
            <p:ph type="body" sz="quarter" idx="15"/>
          </p:nvPr>
        </p:nvSpPr>
        <p:spPr>
          <a:xfrm>
            <a:off x="4915541" y="2755350"/>
            <a:ext cx="4894218" cy="1406012"/>
          </a:xfrm>
        </p:spPr>
        <p:txBody>
          <a:bodyPr>
            <a:normAutofit/>
          </a:bodyPr>
          <a:lstStyle/>
          <a:p>
            <a:endParaRPr lang="en-US" sz="2000" b="1" dirty="0"/>
          </a:p>
          <a:p>
            <a:r>
              <a:rPr lang="en-US" sz="2200" b="1" dirty="0"/>
              <a:t>Primarily employed in agricultural </a:t>
            </a:r>
          </a:p>
          <a:p>
            <a:endParaRPr lang="en-US" dirty="0"/>
          </a:p>
        </p:txBody>
      </p:sp>
      <p:sp>
        <p:nvSpPr>
          <p:cNvPr id="5" name="Text Placeholder 4">
            <a:extLst>
              <a:ext uri="{FF2B5EF4-FFF2-40B4-BE49-F238E27FC236}">
                <a16:creationId xmlns:a16="http://schemas.microsoft.com/office/drawing/2014/main" id="{331E2506-3122-45F6-A627-F84A1718DAAC}"/>
              </a:ext>
            </a:extLst>
          </p:cNvPr>
          <p:cNvSpPr>
            <a:spLocks noGrp="1"/>
          </p:cNvSpPr>
          <p:nvPr>
            <p:ph type="body" sz="quarter" idx="16"/>
          </p:nvPr>
        </p:nvSpPr>
        <p:spPr>
          <a:xfrm>
            <a:off x="4934617" y="4228621"/>
            <a:ext cx="4894218" cy="830065"/>
          </a:xfrm>
        </p:spPr>
        <p:txBody>
          <a:bodyPr>
            <a:normAutofit fontScale="25000" lnSpcReduction="20000"/>
          </a:bodyPr>
          <a:lstStyle/>
          <a:p>
            <a:endParaRPr lang="en-US" dirty="0"/>
          </a:p>
          <a:p>
            <a:r>
              <a:rPr lang="en-US" sz="8000" b="1" dirty="0">
                <a:latin typeface="+mj-lt"/>
              </a:rPr>
              <a:t>Males born on or after January 1,1960 in compliance with selective Service. But will explain</a:t>
            </a:r>
          </a:p>
          <a:p>
            <a:endParaRPr lang="en-US" dirty="0"/>
          </a:p>
        </p:txBody>
      </p:sp>
      <p:sp>
        <p:nvSpPr>
          <p:cNvPr id="6" name="Text Placeholder 5">
            <a:extLst>
              <a:ext uri="{FF2B5EF4-FFF2-40B4-BE49-F238E27FC236}">
                <a16:creationId xmlns:a16="http://schemas.microsoft.com/office/drawing/2014/main" id="{56F627FD-69E7-4A91-96CF-4EF24A0603C9}"/>
              </a:ext>
            </a:extLst>
          </p:cNvPr>
          <p:cNvSpPr>
            <a:spLocks noGrp="1"/>
          </p:cNvSpPr>
          <p:nvPr>
            <p:ph type="body" sz="quarter" idx="17"/>
          </p:nvPr>
        </p:nvSpPr>
        <p:spPr>
          <a:xfrm>
            <a:off x="4915541" y="5244757"/>
            <a:ext cx="4894218" cy="1274030"/>
          </a:xfrm>
        </p:spPr>
        <p:txBody>
          <a:bodyPr>
            <a:normAutofit/>
          </a:bodyPr>
          <a:lstStyle/>
          <a:p>
            <a:endParaRPr lang="en-US" dirty="0"/>
          </a:p>
          <a:p>
            <a:r>
              <a:rPr lang="en-US" sz="2000" b="1" dirty="0"/>
              <a:t>No appointment necessary. </a:t>
            </a:r>
          </a:p>
          <a:p>
            <a:endParaRPr lang="en-US" dirty="0"/>
          </a:p>
        </p:txBody>
      </p:sp>
      <p:sp>
        <p:nvSpPr>
          <p:cNvPr id="7" name="Title 6">
            <a:extLst>
              <a:ext uri="{FF2B5EF4-FFF2-40B4-BE49-F238E27FC236}">
                <a16:creationId xmlns:a16="http://schemas.microsoft.com/office/drawing/2014/main" id="{D6C3C22A-FA9B-447C-A5FC-AFEC5A5BC35D}"/>
              </a:ext>
            </a:extLst>
          </p:cNvPr>
          <p:cNvSpPr>
            <a:spLocks noGrp="1"/>
          </p:cNvSpPr>
          <p:nvPr>
            <p:ph type="title"/>
          </p:nvPr>
        </p:nvSpPr>
        <p:spPr>
          <a:xfrm>
            <a:off x="648930" y="560439"/>
            <a:ext cx="3903406" cy="2000717"/>
          </a:xfrm>
        </p:spPr>
        <p:txBody>
          <a:bodyPr/>
          <a:lstStyle/>
          <a:p>
            <a:r>
              <a:rPr lang="en-US" b="1" dirty="0"/>
              <a:t>Required Documentations:</a:t>
            </a:r>
          </a:p>
        </p:txBody>
      </p:sp>
      <p:sp>
        <p:nvSpPr>
          <p:cNvPr id="8" name="Slide Number Placeholder 7">
            <a:extLst>
              <a:ext uri="{FF2B5EF4-FFF2-40B4-BE49-F238E27FC236}">
                <a16:creationId xmlns:a16="http://schemas.microsoft.com/office/drawing/2014/main" id="{C12A6023-8E82-49EF-9B20-AA7F50574D65}"/>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
        <p:nvSpPr>
          <p:cNvPr id="15" name="TextBox 14">
            <a:extLst>
              <a:ext uri="{FF2B5EF4-FFF2-40B4-BE49-F238E27FC236}">
                <a16:creationId xmlns:a16="http://schemas.microsoft.com/office/drawing/2014/main" id="{927B7031-6230-4E74-8105-B54263210E6B}"/>
              </a:ext>
            </a:extLst>
          </p:cNvPr>
          <p:cNvSpPr txBox="1"/>
          <p:nvPr/>
        </p:nvSpPr>
        <p:spPr>
          <a:xfrm>
            <a:off x="855406" y="4412820"/>
            <a:ext cx="3126660" cy="461665"/>
          </a:xfrm>
          <a:prstGeom prst="rect">
            <a:avLst/>
          </a:prstGeom>
          <a:noFill/>
        </p:spPr>
        <p:txBody>
          <a:bodyPr wrap="square" rtlCol="0">
            <a:spAutoFit/>
          </a:bodyPr>
          <a:lstStyle/>
          <a:p>
            <a:r>
              <a:rPr lang="en-US" sz="2400" b="1" dirty="0">
                <a:solidFill>
                  <a:schemeClr val="bg1"/>
                </a:solidFill>
              </a:rPr>
              <a:t>Exception</a:t>
            </a:r>
          </a:p>
        </p:txBody>
      </p:sp>
    </p:spTree>
    <p:extLst>
      <p:ext uri="{BB962C8B-B14F-4D97-AF65-F5344CB8AC3E}">
        <p14:creationId xmlns:p14="http://schemas.microsoft.com/office/powerpoint/2010/main" val="306552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3CD1DB-FEFA-4184-8875-9BB583D3499A}"/>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sp>
        <p:nvSpPr>
          <p:cNvPr id="2" name="TextBox 1">
            <a:extLst>
              <a:ext uri="{FF2B5EF4-FFF2-40B4-BE49-F238E27FC236}">
                <a16:creationId xmlns:a16="http://schemas.microsoft.com/office/drawing/2014/main" id="{8F3E5EDB-2BD6-4EE8-B119-72F3F8ECAAF2}"/>
              </a:ext>
            </a:extLst>
          </p:cNvPr>
          <p:cNvSpPr txBox="1"/>
          <p:nvPr/>
        </p:nvSpPr>
        <p:spPr>
          <a:xfrm>
            <a:off x="7382924" y="4999521"/>
            <a:ext cx="4036906" cy="710707"/>
          </a:xfrm>
          <a:prstGeom prst="rect">
            <a:avLst/>
          </a:prstGeom>
          <a:noFill/>
        </p:spPr>
        <p:txBody>
          <a:bodyPr wrap="square" rtlCol="0">
            <a:spAutoFit/>
          </a:bodyPr>
          <a:lstStyle/>
          <a:p>
            <a:pPr marL="0" marR="0">
              <a:lnSpc>
                <a:spcPct val="115000"/>
              </a:lnSpc>
              <a:spcBef>
                <a:spcPts val="0"/>
              </a:spcBef>
              <a:spcAft>
                <a:spcPts val="0"/>
              </a:spcAft>
              <a:tabLst>
                <a:tab pos="2381250" algn="l"/>
              </a:tabLs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Henry Balderas -  Truck Driver</a:t>
            </a:r>
          </a:p>
          <a:p>
            <a:pPr marL="0" marR="0">
              <a:lnSpc>
                <a:spcPct val="115000"/>
              </a:lnSpc>
              <a:spcBef>
                <a:spcPts val="0"/>
              </a:spcBef>
              <a:spcAft>
                <a:spcPts val="0"/>
              </a:spcAft>
              <a:tabLst>
                <a:tab pos="2381250" algn="l"/>
              </a:tabLst>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Plainview, TX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A person taking a selfie&#10;&#10;Description automatically generated with medium confidence">
            <a:extLst>
              <a:ext uri="{FF2B5EF4-FFF2-40B4-BE49-F238E27FC236}">
                <a16:creationId xmlns:a16="http://schemas.microsoft.com/office/drawing/2014/main" id="{35BF6623-CAC3-9E5C-C815-7A74B9913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924" y="914401"/>
            <a:ext cx="2968084" cy="3857104"/>
          </a:xfrm>
          <a:prstGeom prst="rect">
            <a:avLst/>
          </a:prstGeom>
        </p:spPr>
      </p:pic>
      <p:sp>
        <p:nvSpPr>
          <p:cNvPr id="6" name="TextBox 5">
            <a:extLst>
              <a:ext uri="{FF2B5EF4-FFF2-40B4-BE49-F238E27FC236}">
                <a16:creationId xmlns:a16="http://schemas.microsoft.com/office/drawing/2014/main" id="{02175B1B-5199-0A94-680D-844BDE7B972C}"/>
              </a:ext>
            </a:extLst>
          </p:cNvPr>
          <p:cNvSpPr txBox="1"/>
          <p:nvPr/>
        </p:nvSpPr>
        <p:spPr>
          <a:xfrm>
            <a:off x="772170" y="914401"/>
            <a:ext cx="5772555" cy="4436536"/>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Henry came to us when he hopeful of making something of his future. He had just come out of prison and was looking for a new life.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Henry states that he had a rough start to life. He was given up when he was born. Lived in an orphanage till the age of 7 when a woman adopted him. She did the best she could for him. He was in special ed in school, so he struggled and only went to 5</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grade. Unfortunately, he was only able to spend 10 years with his adopted mother. Henry states that she died when he was 17 years old. Because of the heartbreak, he lost himself in drugs and alcohol. By the age of 20, he found himself in prison and this last time went in for 23 years.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Upon release of prison, he decided that it was time to do something good. That is when he came to us seeking change. Henry is a single individual with no dependents. He has 1 year Ag work experience.  Henry stated that he was ready and needed this change. After review of the Intake, he was deemed eligible for MET services. Henry enjoyed attending training and had no problems. He obtained his CDL on February 2, 2021 and is now working as a truck driver for Hasty Trucking earning $12.00 per hour. His total pre-program earnings are $1,211.00. He is now making $5,760.00 per quarter.</a:t>
            </a:r>
          </a:p>
        </p:txBody>
      </p:sp>
      <p:sp>
        <p:nvSpPr>
          <p:cNvPr id="7" name="TextBox 6">
            <a:extLst>
              <a:ext uri="{FF2B5EF4-FFF2-40B4-BE49-F238E27FC236}">
                <a16:creationId xmlns:a16="http://schemas.microsoft.com/office/drawing/2014/main" id="{3644F279-6CE3-67D5-5204-48CB76072392}"/>
              </a:ext>
            </a:extLst>
          </p:cNvPr>
          <p:cNvSpPr txBox="1"/>
          <p:nvPr/>
        </p:nvSpPr>
        <p:spPr>
          <a:xfrm flipH="1">
            <a:off x="1176250" y="5943598"/>
            <a:ext cx="2797234" cy="369332"/>
          </a:xfrm>
          <a:prstGeom prst="rect">
            <a:avLst/>
          </a:prstGeom>
          <a:noFill/>
        </p:spPr>
        <p:txBody>
          <a:bodyPr wrap="square" rtlCol="0">
            <a:spAutoFit/>
          </a:bodyPr>
          <a:lstStyle/>
          <a:p>
            <a:r>
              <a:rPr lang="en-US" dirty="0"/>
              <a:t>Success Story</a:t>
            </a:r>
          </a:p>
        </p:txBody>
      </p:sp>
    </p:spTree>
    <p:extLst>
      <p:ext uri="{BB962C8B-B14F-4D97-AF65-F5344CB8AC3E}">
        <p14:creationId xmlns:p14="http://schemas.microsoft.com/office/powerpoint/2010/main" val="157377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a:lstStyle/>
          <a:p>
            <a:fld id="{9FF96B15-8338-45D5-A943-561235072D66}" type="slidenum">
              <a:rPr lang="en-US" smtClean="0"/>
              <a:t>8</a:t>
            </a:fld>
            <a:endParaRPr lang="en-US" dirty="0"/>
          </a:p>
        </p:txBody>
      </p:sp>
      <p:sp>
        <p:nvSpPr>
          <p:cNvPr id="2" name="TextBox 1">
            <a:extLst>
              <a:ext uri="{FF2B5EF4-FFF2-40B4-BE49-F238E27FC236}">
                <a16:creationId xmlns:a16="http://schemas.microsoft.com/office/drawing/2014/main" id="{A1168F10-5BAD-480A-B0A1-D54872ED3A07}"/>
              </a:ext>
            </a:extLst>
          </p:cNvPr>
          <p:cNvSpPr txBox="1"/>
          <p:nvPr/>
        </p:nvSpPr>
        <p:spPr>
          <a:xfrm>
            <a:off x="7075909" y="5790625"/>
            <a:ext cx="3201565" cy="584775"/>
          </a:xfrm>
          <a:prstGeom prst="rect">
            <a:avLst/>
          </a:prstGeom>
          <a:noFill/>
        </p:spPr>
        <p:txBody>
          <a:bodyPr wrap="square" rtlCol="0">
            <a:spAutoFit/>
          </a:bodyPr>
          <a:lstStyle/>
          <a:p>
            <a:r>
              <a:rPr lang="en-US" sz="3200" b="1" i="1" dirty="0"/>
              <a:t>Success Story</a:t>
            </a:r>
          </a:p>
        </p:txBody>
      </p:sp>
      <p:sp>
        <p:nvSpPr>
          <p:cNvPr id="8" name="TextBox 7">
            <a:extLst>
              <a:ext uri="{FF2B5EF4-FFF2-40B4-BE49-F238E27FC236}">
                <a16:creationId xmlns:a16="http://schemas.microsoft.com/office/drawing/2014/main" id="{13078EF3-4131-2F10-21BF-701BAF1E0224}"/>
              </a:ext>
            </a:extLst>
          </p:cNvPr>
          <p:cNvSpPr txBox="1"/>
          <p:nvPr/>
        </p:nvSpPr>
        <p:spPr>
          <a:xfrm>
            <a:off x="4106488" y="847898"/>
            <a:ext cx="7448204" cy="4568430"/>
          </a:xfrm>
          <a:prstGeom prst="rect">
            <a:avLst/>
          </a:prstGeom>
          <a:noFill/>
        </p:spPr>
        <p:txBody>
          <a:bodyPr wrap="square">
            <a:spAutoFit/>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Warren came into our office because he was referred to us by a Plainview Officer named Jaime Salinas. He was interested in becoming a Police Officer and once he became one, he had to go work at the Lamesa Police Department because there were no openings at the Plainview Police Dept. Because of that, we had a hard time getting a hold of him. We did our Follow-ups by calling the Police Department. Warren was working the night shift at Lamesa, and it was very hard to speak to him since he slept all day.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Warren and his mother were at a bad point in their lives and lived at a motel barely making it. Even though his mother was struggling she was soon able to secure an apartment at Date Street Housing. That is where Warren met Police Officer Jaime Salinas. Jaime eventually became a mentor to him and encouraged Warren to become an officer. Warren had never thought about becoming an officer, but he said that because Officer Jaime kept encouraging him, he started to think about it. After one of his conversations with Jaime about it, Warren mentioned that even if he was to go to training, he did not have the money to pay for it, that’s when Jaime told him about MET.</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Warren stated that he was taking care of his mother after she became ill with stage 4 cancer all while he would go and work out in the fields to hoe cotton, pick pumpkins, tarp cotton modules and fix irrigation systems. After meeting Jaime and getting that encouragement from him to become a police officer, Warren decided to inquire about the training and that’s when he came to us. He was given a list of documents and upon reviewing the Intake, he qualified for the program.   Warren was excited to start his new chapter is his life.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Warren started training on January 3, 2020, and completed on September 25, 2020. He stated that he enjoyed every part of his training and had no problems while in class. He passed all his test and was excited but also nervous to take his final exam, but he passed and felt like he was finally on his way in life. Warren also stated that at the swearing-in ceremony he felt so proud of himself and so did his mother who was able to attend the ceremony. He states that he was ready to start his new career and hopes to one day advance to S.W.A.T. Warren is doing very well now, he started working at the Lamesa Police Department in Lamesa, TX on October 5, 2020, but as mentioned has since transferred to the Plainview Police Department.</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After we found out that he had started working at the local Police Department, we asked Warren to come in. He was able to do so on January 5, 2022, and so we spoke to him and got his story on how he decided to go to basic training for a peace officer and the struggles he had before that decision.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Warrens pre-program earnings are $8,544.00. He is now earning $9,600.00 per quarter. We are so very proud of Warren and look forward to seeing him advance in his career.</a:t>
            </a:r>
          </a:p>
        </p:txBody>
      </p:sp>
      <p:pic>
        <p:nvPicPr>
          <p:cNvPr id="9" name="Picture 8" descr="A person standing next to a police car&#10;&#10;Description automatically generated with medium confidence">
            <a:extLst>
              <a:ext uri="{FF2B5EF4-FFF2-40B4-BE49-F238E27FC236}">
                <a16:creationId xmlns:a16="http://schemas.microsoft.com/office/drawing/2014/main" id="{9A0062D5-CCB2-151E-DF39-8D7913287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82" y="847898"/>
            <a:ext cx="2709949" cy="3624349"/>
          </a:xfrm>
          <a:prstGeom prst="rect">
            <a:avLst/>
          </a:prstGeom>
        </p:spPr>
      </p:pic>
      <p:sp>
        <p:nvSpPr>
          <p:cNvPr id="10" name="TextBox 9">
            <a:extLst>
              <a:ext uri="{FF2B5EF4-FFF2-40B4-BE49-F238E27FC236}">
                <a16:creationId xmlns:a16="http://schemas.microsoft.com/office/drawing/2014/main" id="{53B859FD-D358-9CFC-49FC-7CC065323690}"/>
              </a:ext>
            </a:extLst>
          </p:cNvPr>
          <p:cNvSpPr txBox="1"/>
          <p:nvPr/>
        </p:nvSpPr>
        <p:spPr>
          <a:xfrm>
            <a:off x="1163782" y="4688378"/>
            <a:ext cx="2709949" cy="923330"/>
          </a:xfrm>
          <a:prstGeom prst="rect">
            <a:avLst/>
          </a:prstGeom>
          <a:noFill/>
        </p:spPr>
        <p:txBody>
          <a:bodyPr wrap="square" rtlCol="0">
            <a:spAutoFit/>
          </a:bodyPr>
          <a:lstStyle/>
          <a:p>
            <a:r>
              <a:rPr lang="en-US" dirty="0"/>
              <a:t>Warren </a:t>
            </a:r>
            <a:r>
              <a:rPr lang="en-US" dirty="0" err="1"/>
              <a:t>Flye</a:t>
            </a:r>
            <a:endParaRPr lang="en-US" dirty="0"/>
          </a:p>
          <a:p>
            <a:r>
              <a:rPr lang="en-US" dirty="0"/>
              <a:t>Plainview Police Officer</a:t>
            </a:r>
          </a:p>
        </p:txBody>
      </p:sp>
    </p:spTree>
    <p:extLst>
      <p:ext uri="{BB962C8B-B14F-4D97-AF65-F5344CB8AC3E}">
        <p14:creationId xmlns:p14="http://schemas.microsoft.com/office/powerpoint/2010/main" val="404952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44F97B7-85A5-4EAD-A3EA-05C1737E8CAF}"/>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pic>
        <p:nvPicPr>
          <p:cNvPr id="17" name="Picture 16">
            <a:extLst>
              <a:ext uri="{FF2B5EF4-FFF2-40B4-BE49-F238E27FC236}">
                <a16:creationId xmlns:a16="http://schemas.microsoft.com/office/drawing/2014/main" id="{BA48FD6D-66BF-444B-9B21-9BB63028C0CD}"/>
              </a:ext>
            </a:extLst>
          </p:cNvPr>
          <p:cNvPicPr>
            <a:picLocks noChangeAspect="1"/>
          </p:cNvPicPr>
          <p:nvPr/>
        </p:nvPicPr>
        <p:blipFill>
          <a:blip r:embed="rId2"/>
          <a:stretch>
            <a:fillRect/>
          </a:stretch>
        </p:blipFill>
        <p:spPr>
          <a:xfrm>
            <a:off x="2362200" y="619125"/>
            <a:ext cx="7496175" cy="5651168"/>
          </a:xfrm>
          <a:prstGeom prst="rect">
            <a:avLst/>
          </a:prstGeom>
        </p:spPr>
      </p:pic>
    </p:spTree>
    <p:extLst>
      <p:ext uri="{BB962C8B-B14F-4D97-AF65-F5344CB8AC3E}">
        <p14:creationId xmlns:p14="http://schemas.microsoft.com/office/powerpoint/2010/main" val="586056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2541</TotalTime>
  <Words>1308</Words>
  <Application>Microsoft Office PowerPoint</Application>
  <PresentationFormat>Widescreen</PresentationFormat>
  <Paragraphs>111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 Boardroom</vt:lpstr>
      <vt:lpstr> Motivation Education &amp; Training Inc.</vt:lpstr>
      <vt:lpstr>Services</vt:lpstr>
      <vt:lpstr>PowerPoint Presentation</vt:lpstr>
      <vt:lpstr>PowerPoint Presentation</vt:lpstr>
      <vt:lpstr>PowerPoint Presentation</vt:lpstr>
      <vt:lpstr>Required Documentations: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 Education &amp; Training, Inc.  Office 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of the Year Procedures</dc:title>
  <dc:creator>LUCAS BOELTER</dc:creator>
  <cp:lastModifiedBy>Dora Garcia-Ruiz</cp:lastModifiedBy>
  <cp:revision>144</cp:revision>
  <dcterms:created xsi:type="dcterms:W3CDTF">2021-04-25T23:40:18Z</dcterms:created>
  <dcterms:modified xsi:type="dcterms:W3CDTF">2023-10-02T18:09:20Z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