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2"/>
  </p:sldMasterIdLst>
  <p:notesMasterIdLst>
    <p:notesMasterId r:id="rId25"/>
  </p:notesMasterIdLst>
  <p:sldIdLst>
    <p:sldId id="256" r:id="rId3"/>
    <p:sldId id="257" r:id="rId4"/>
    <p:sldId id="260" r:id="rId5"/>
    <p:sldId id="265" r:id="rId6"/>
    <p:sldId id="261" r:id="rId7"/>
    <p:sldId id="279" r:id="rId8"/>
    <p:sldId id="280" r:id="rId9"/>
    <p:sldId id="263" r:id="rId10"/>
    <p:sldId id="264" r:id="rId11"/>
    <p:sldId id="266" r:id="rId12"/>
    <p:sldId id="278" r:id="rId13"/>
    <p:sldId id="267" r:id="rId14"/>
    <p:sldId id="268" r:id="rId15"/>
    <p:sldId id="269" r:id="rId16"/>
    <p:sldId id="270" r:id="rId17"/>
    <p:sldId id="271" r:id="rId18"/>
    <p:sldId id="272" r:id="rId19"/>
    <p:sldId id="273" r:id="rId20"/>
    <p:sldId id="277" r:id="rId21"/>
    <p:sldId id="275" r:id="rId22"/>
    <p:sldId id="276"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FAC17-495E-FF76-7778-2573EEC099A3}" v="2" dt="2023-10-02T18:09:09.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05" autoAdjust="0"/>
  </p:normalViewPr>
  <p:slideViewPr>
    <p:cSldViewPr snapToGrid="0" snapToObjects="1">
      <p:cViewPr varScale="1">
        <p:scale>
          <a:sx n="77" d="100"/>
          <a:sy n="77"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stillo (MER)" userId="S::carlacastillo@trla.org::3a18b2dd-6b48-4eae-a200-df5f99c75c22" providerId="AD" clId="Web-{D9DFAC17-495E-FF76-7778-2573EEC099A3}"/>
    <pc:docChg chg="addSld">
      <pc:chgData name="Carla Castillo (MER)" userId="S::carlacastillo@trla.org::3a18b2dd-6b48-4eae-a200-df5f99c75c22" providerId="AD" clId="Web-{D9DFAC17-495E-FF76-7778-2573EEC099A3}" dt="2023-10-02T18:09:09.636" v="1"/>
      <pc:docMkLst>
        <pc:docMk/>
      </pc:docMkLst>
      <pc:sldChg chg="new">
        <pc:chgData name="Carla Castillo (MER)" userId="S::carlacastillo@trla.org::3a18b2dd-6b48-4eae-a200-df5f99c75c22" providerId="AD" clId="Web-{D9DFAC17-495E-FF76-7778-2573EEC099A3}" dt="2023-10-02T18:09:09.168" v="0"/>
        <pc:sldMkLst>
          <pc:docMk/>
          <pc:sldMk cId="1948890062" sldId="279"/>
        </pc:sldMkLst>
      </pc:sldChg>
      <pc:sldChg chg="new">
        <pc:chgData name="Carla Castillo (MER)" userId="S::carlacastillo@trla.org::3a18b2dd-6b48-4eae-a200-df5f99c75c22" providerId="AD" clId="Web-{D9DFAC17-495E-FF76-7778-2573EEC099A3}" dt="2023-10-02T18:09:09.636" v="1"/>
        <pc:sldMkLst>
          <pc:docMk/>
          <pc:sldMk cId="2520995958"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399ED-D96E-4FE0-AC87-0142D670C2A2}"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3BF84840-9DFF-4AB5-B564-DF2EDDC0CCC3}">
      <dgm:prSet/>
      <dgm:spPr/>
      <dgm:t>
        <a:bodyPr/>
        <a:lstStyle/>
        <a:p>
          <a:pPr>
            <a:defRPr b="1"/>
          </a:pPr>
          <a:r>
            <a:rPr lang="en-US"/>
            <a:t>1947</a:t>
          </a:r>
        </a:p>
      </dgm:t>
    </dgm:pt>
    <dgm:pt modelId="{6CCD450A-CCE3-4777-83D6-C3AA60406CC2}" type="parTrans" cxnId="{2F2D98F7-E719-41D7-8714-C826FC8C4EA1}">
      <dgm:prSet/>
      <dgm:spPr/>
      <dgm:t>
        <a:bodyPr/>
        <a:lstStyle/>
        <a:p>
          <a:endParaRPr lang="en-US"/>
        </a:p>
      </dgm:t>
    </dgm:pt>
    <dgm:pt modelId="{89B71879-694C-46A5-B1AC-63D9FFEF8558}" type="sibTrans" cxnId="{2F2D98F7-E719-41D7-8714-C826FC8C4EA1}">
      <dgm:prSet/>
      <dgm:spPr/>
      <dgm:t>
        <a:bodyPr/>
        <a:lstStyle/>
        <a:p>
          <a:endParaRPr lang="en-US"/>
        </a:p>
      </dgm:t>
    </dgm:pt>
    <dgm:pt modelId="{26831F01-CF9F-4991-A39C-E196DFDC9543}">
      <dgm:prSet/>
      <dgm:spPr/>
      <dgm:t>
        <a:bodyPr/>
        <a:lstStyle/>
        <a:p>
          <a:r>
            <a:rPr lang="en-US" dirty="0"/>
            <a:t>Federal Insecticide, Fungicide and Rodenticide Act was enacted</a:t>
          </a:r>
        </a:p>
      </dgm:t>
    </dgm:pt>
    <dgm:pt modelId="{0600E2DE-4D9E-4142-B589-267E5A7CCB1B}" type="parTrans" cxnId="{459B7D5A-3ECA-44E1-B5D1-F6B2740BAA2D}">
      <dgm:prSet/>
      <dgm:spPr/>
      <dgm:t>
        <a:bodyPr/>
        <a:lstStyle/>
        <a:p>
          <a:endParaRPr lang="en-US"/>
        </a:p>
      </dgm:t>
    </dgm:pt>
    <dgm:pt modelId="{EDC7B715-D397-4DD2-9EC7-D04B9D80DBDC}" type="sibTrans" cxnId="{459B7D5A-3ECA-44E1-B5D1-F6B2740BAA2D}">
      <dgm:prSet/>
      <dgm:spPr/>
      <dgm:t>
        <a:bodyPr/>
        <a:lstStyle/>
        <a:p>
          <a:endParaRPr lang="en-US"/>
        </a:p>
      </dgm:t>
    </dgm:pt>
    <dgm:pt modelId="{E7960D79-A78C-4171-9D9C-BB33AF408E41}">
      <dgm:prSet/>
      <dgm:spPr/>
      <dgm:t>
        <a:bodyPr/>
        <a:lstStyle/>
        <a:p>
          <a:pPr>
            <a:defRPr b="1"/>
          </a:pPr>
          <a:r>
            <a:rPr lang="en-US"/>
            <a:t>1970</a:t>
          </a:r>
        </a:p>
      </dgm:t>
    </dgm:pt>
    <dgm:pt modelId="{39419C0F-8518-46B8-A049-77914DDD1DDF}" type="parTrans" cxnId="{C5EF4A92-F26A-4365-B111-342FE782731D}">
      <dgm:prSet/>
      <dgm:spPr/>
      <dgm:t>
        <a:bodyPr/>
        <a:lstStyle/>
        <a:p>
          <a:endParaRPr lang="en-US"/>
        </a:p>
      </dgm:t>
    </dgm:pt>
    <dgm:pt modelId="{B872A3B5-2E2F-45A0-8F70-0BD96670B697}" type="sibTrans" cxnId="{C5EF4A92-F26A-4365-B111-342FE782731D}">
      <dgm:prSet/>
      <dgm:spPr/>
      <dgm:t>
        <a:bodyPr/>
        <a:lstStyle/>
        <a:p>
          <a:endParaRPr lang="en-US"/>
        </a:p>
      </dgm:t>
    </dgm:pt>
    <dgm:pt modelId="{B84D3394-86C7-47F6-B6E4-84D2A970BF08}">
      <dgm:prSet/>
      <dgm:spPr/>
      <dgm:t>
        <a:bodyPr/>
        <a:lstStyle/>
        <a:p>
          <a:r>
            <a:rPr lang="en-US"/>
            <a:t>EPA created by Richard Nixon to protect human health and the environment</a:t>
          </a:r>
        </a:p>
      </dgm:t>
    </dgm:pt>
    <dgm:pt modelId="{81E1BF1E-8577-4C71-A765-E0EF27B3809D}" type="parTrans" cxnId="{AB784B93-B80D-48D0-8665-838173CFD605}">
      <dgm:prSet/>
      <dgm:spPr/>
      <dgm:t>
        <a:bodyPr/>
        <a:lstStyle/>
        <a:p>
          <a:endParaRPr lang="en-US"/>
        </a:p>
      </dgm:t>
    </dgm:pt>
    <dgm:pt modelId="{6682AF2D-CD5E-40D6-B5F7-9537C1B4B437}" type="sibTrans" cxnId="{AB784B93-B80D-48D0-8665-838173CFD605}">
      <dgm:prSet/>
      <dgm:spPr/>
      <dgm:t>
        <a:bodyPr/>
        <a:lstStyle/>
        <a:p>
          <a:endParaRPr lang="en-US"/>
        </a:p>
      </dgm:t>
    </dgm:pt>
    <dgm:pt modelId="{9CB8E9EF-E8B6-4188-AC48-50427B36450A}">
      <dgm:prSet/>
      <dgm:spPr/>
      <dgm:t>
        <a:bodyPr/>
        <a:lstStyle/>
        <a:p>
          <a:r>
            <a:rPr lang="en-US"/>
            <a:t>EPA authorized to implement FIFRA</a:t>
          </a:r>
        </a:p>
      </dgm:t>
    </dgm:pt>
    <dgm:pt modelId="{3CB9EC1D-EEFA-4B22-A8C6-BEF82ACA0AF4}" type="parTrans" cxnId="{67363E5C-E87A-475E-A8E1-5EF74A24F068}">
      <dgm:prSet/>
      <dgm:spPr/>
      <dgm:t>
        <a:bodyPr/>
        <a:lstStyle/>
        <a:p>
          <a:endParaRPr lang="en-US"/>
        </a:p>
      </dgm:t>
    </dgm:pt>
    <dgm:pt modelId="{CFDEEF22-1287-4339-BE11-8F28F7A066D4}" type="sibTrans" cxnId="{67363E5C-E87A-475E-A8E1-5EF74A24F068}">
      <dgm:prSet/>
      <dgm:spPr/>
      <dgm:t>
        <a:bodyPr/>
        <a:lstStyle/>
        <a:p>
          <a:endParaRPr lang="en-US"/>
        </a:p>
      </dgm:t>
    </dgm:pt>
    <dgm:pt modelId="{E2F8CF58-4EB0-46B1-AF32-C9BA477305D4}">
      <dgm:prSet/>
      <dgm:spPr/>
      <dgm:t>
        <a:bodyPr/>
        <a:lstStyle/>
        <a:p>
          <a:pPr>
            <a:defRPr b="1"/>
          </a:pPr>
          <a:r>
            <a:rPr lang="en-US"/>
            <a:t>1974</a:t>
          </a:r>
        </a:p>
      </dgm:t>
    </dgm:pt>
    <dgm:pt modelId="{3F897428-24C9-45AE-A076-57B9D3E572DA}" type="parTrans" cxnId="{894CFFCD-A308-4253-B946-EDDA5D4948ED}">
      <dgm:prSet/>
      <dgm:spPr/>
      <dgm:t>
        <a:bodyPr/>
        <a:lstStyle/>
        <a:p>
          <a:endParaRPr lang="en-US"/>
        </a:p>
      </dgm:t>
    </dgm:pt>
    <dgm:pt modelId="{B0DCF83C-B6E2-452C-A3BA-1D356879D024}" type="sibTrans" cxnId="{894CFFCD-A308-4253-B946-EDDA5D4948ED}">
      <dgm:prSet/>
      <dgm:spPr/>
      <dgm:t>
        <a:bodyPr/>
        <a:lstStyle/>
        <a:p>
          <a:endParaRPr lang="en-US"/>
        </a:p>
      </dgm:t>
    </dgm:pt>
    <dgm:pt modelId="{E08B06A5-663D-47F7-ABA5-3E2CC1C099C9}">
      <dgm:prSet/>
      <dgm:spPr/>
      <dgm:t>
        <a:bodyPr/>
        <a:lstStyle/>
        <a:p>
          <a:r>
            <a:rPr lang="en-US"/>
            <a:t>EPA issued a Worker Protection Standard</a:t>
          </a:r>
        </a:p>
      </dgm:t>
    </dgm:pt>
    <dgm:pt modelId="{3511CFD0-CF46-4399-B6C1-2861AA8776FF}" type="parTrans" cxnId="{584DF49F-0C09-4414-BE22-127C8643153E}">
      <dgm:prSet/>
      <dgm:spPr/>
      <dgm:t>
        <a:bodyPr/>
        <a:lstStyle/>
        <a:p>
          <a:endParaRPr lang="en-US"/>
        </a:p>
      </dgm:t>
    </dgm:pt>
    <dgm:pt modelId="{C8A9161A-7476-4951-BF96-22E4C3C5E788}" type="sibTrans" cxnId="{584DF49F-0C09-4414-BE22-127C8643153E}">
      <dgm:prSet/>
      <dgm:spPr/>
      <dgm:t>
        <a:bodyPr/>
        <a:lstStyle/>
        <a:p>
          <a:endParaRPr lang="en-US"/>
        </a:p>
      </dgm:t>
    </dgm:pt>
    <dgm:pt modelId="{E7931890-AA73-4B13-91D5-9CAC7A8C631E}">
      <dgm:prSet/>
      <dgm:spPr/>
      <dgm:t>
        <a:bodyPr/>
        <a:lstStyle/>
        <a:p>
          <a:pPr>
            <a:defRPr b="1"/>
          </a:pPr>
          <a:r>
            <a:rPr lang="en-US"/>
            <a:t>1992</a:t>
          </a:r>
        </a:p>
      </dgm:t>
    </dgm:pt>
    <dgm:pt modelId="{EE5FEAF7-3E11-4BD1-B9C8-A1FBC95DA5A3}" type="parTrans" cxnId="{3F25B365-B48A-41E0-A732-238E20E91973}">
      <dgm:prSet/>
      <dgm:spPr/>
      <dgm:t>
        <a:bodyPr/>
        <a:lstStyle/>
        <a:p>
          <a:endParaRPr lang="en-US"/>
        </a:p>
      </dgm:t>
    </dgm:pt>
    <dgm:pt modelId="{0164991E-E88B-4D46-B116-4E74497CDA40}" type="sibTrans" cxnId="{3F25B365-B48A-41E0-A732-238E20E91973}">
      <dgm:prSet/>
      <dgm:spPr/>
      <dgm:t>
        <a:bodyPr/>
        <a:lstStyle/>
        <a:p>
          <a:endParaRPr lang="en-US"/>
        </a:p>
      </dgm:t>
    </dgm:pt>
    <dgm:pt modelId="{D213B579-A23A-4506-B5FD-07F1B5A6B65A}">
      <dgm:prSet/>
      <dgm:spPr/>
      <dgm:t>
        <a:bodyPr/>
        <a:lstStyle/>
        <a:p>
          <a:r>
            <a:rPr lang="en-US"/>
            <a:t>WPS was updated after determining it did not adequately protect farmworkers</a:t>
          </a:r>
        </a:p>
      </dgm:t>
    </dgm:pt>
    <dgm:pt modelId="{612FD251-FADA-4E46-A4BD-E52D0551AC47}" type="parTrans" cxnId="{FBF703E3-2ADB-4BB6-AE6D-5DF71F1DAB0E}">
      <dgm:prSet/>
      <dgm:spPr/>
      <dgm:t>
        <a:bodyPr/>
        <a:lstStyle/>
        <a:p>
          <a:endParaRPr lang="en-US"/>
        </a:p>
      </dgm:t>
    </dgm:pt>
    <dgm:pt modelId="{2AB1A7F4-0631-4D9C-9E62-A84C56BAF6DD}" type="sibTrans" cxnId="{FBF703E3-2ADB-4BB6-AE6D-5DF71F1DAB0E}">
      <dgm:prSet/>
      <dgm:spPr/>
      <dgm:t>
        <a:bodyPr/>
        <a:lstStyle/>
        <a:p>
          <a:endParaRPr lang="en-US"/>
        </a:p>
      </dgm:t>
    </dgm:pt>
    <dgm:pt modelId="{55196E2A-4F0D-498E-88A0-8342AA4946F3}">
      <dgm:prSet/>
      <dgm:spPr/>
      <dgm:t>
        <a:bodyPr/>
        <a:lstStyle/>
        <a:p>
          <a:pPr>
            <a:defRPr b="1"/>
          </a:pPr>
          <a:r>
            <a:rPr lang="en-US"/>
            <a:t>2015</a:t>
          </a:r>
        </a:p>
      </dgm:t>
    </dgm:pt>
    <dgm:pt modelId="{02157B54-9514-41C7-BED4-C4B57D233C3F}" type="parTrans" cxnId="{54B33DD0-93BF-4D1A-B546-CDB5993535F4}">
      <dgm:prSet/>
      <dgm:spPr/>
      <dgm:t>
        <a:bodyPr/>
        <a:lstStyle/>
        <a:p>
          <a:endParaRPr lang="en-US"/>
        </a:p>
      </dgm:t>
    </dgm:pt>
    <dgm:pt modelId="{539CE94D-6363-41DD-945C-B36684FEFCC9}" type="sibTrans" cxnId="{54B33DD0-93BF-4D1A-B546-CDB5993535F4}">
      <dgm:prSet/>
      <dgm:spPr/>
      <dgm:t>
        <a:bodyPr/>
        <a:lstStyle/>
        <a:p>
          <a:endParaRPr lang="en-US"/>
        </a:p>
      </dgm:t>
    </dgm:pt>
    <dgm:pt modelId="{012D4BCB-48DA-4E0E-832D-75298CE38F37}">
      <dgm:prSet/>
      <dgm:spPr/>
      <dgm:t>
        <a:bodyPr/>
        <a:lstStyle/>
        <a:p>
          <a:r>
            <a:rPr lang="en-US"/>
            <a:t>WPS was revised again.</a:t>
          </a:r>
        </a:p>
      </dgm:t>
    </dgm:pt>
    <dgm:pt modelId="{A82993E0-2259-4F6E-942E-294BBFB622D0}" type="parTrans" cxnId="{ECA5F6CE-821F-45DE-9C07-0C594D6CC863}">
      <dgm:prSet/>
      <dgm:spPr/>
      <dgm:t>
        <a:bodyPr/>
        <a:lstStyle/>
        <a:p>
          <a:endParaRPr lang="en-US"/>
        </a:p>
      </dgm:t>
    </dgm:pt>
    <dgm:pt modelId="{C7A840A6-06A7-4DE2-B989-A97F79197BED}" type="sibTrans" cxnId="{ECA5F6CE-821F-45DE-9C07-0C594D6CC863}">
      <dgm:prSet/>
      <dgm:spPr/>
      <dgm:t>
        <a:bodyPr/>
        <a:lstStyle/>
        <a:p>
          <a:endParaRPr lang="en-US"/>
        </a:p>
      </dgm:t>
    </dgm:pt>
    <dgm:pt modelId="{404954F6-19F9-4D49-92DE-8F8927CF586C}">
      <dgm:prSet/>
      <dgm:spPr/>
      <dgm:t>
        <a:bodyPr/>
        <a:lstStyle/>
        <a:p>
          <a:pPr>
            <a:defRPr b="1"/>
          </a:pPr>
          <a:r>
            <a:rPr lang="en-US"/>
            <a:t>2020</a:t>
          </a:r>
        </a:p>
      </dgm:t>
    </dgm:pt>
    <dgm:pt modelId="{2B47D781-3C5F-43F5-8877-EA8CDFA28DAC}" type="parTrans" cxnId="{72F7D9D2-6523-4897-98F5-448B565451BF}">
      <dgm:prSet/>
      <dgm:spPr/>
      <dgm:t>
        <a:bodyPr/>
        <a:lstStyle/>
        <a:p>
          <a:endParaRPr lang="en-US"/>
        </a:p>
      </dgm:t>
    </dgm:pt>
    <dgm:pt modelId="{4DF65BD3-4EC0-4F74-A186-81CEA48E1E08}" type="sibTrans" cxnId="{72F7D9D2-6523-4897-98F5-448B565451BF}">
      <dgm:prSet/>
      <dgm:spPr/>
      <dgm:t>
        <a:bodyPr/>
        <a:lstStyle/>
        <a:p>
          <a:endParaRPr lang="en-US"/>
        </a:p>
      </dgm:t>
    </dgm:pt>
    <dgm:pt modelId="{0B82A39B-4E39-4332-90C9-764C736B8204}">
      <dgm:prSet/>
      <dgm:spPr/>
      <dgm:t>
        <a:bodyPr/>
        <a:lstStyle/>
        <a:p>
          <a:r>
            <a:rPr lang="en-US"/>
            <a:t>New provisions for AEZ requirements proposed</a:t>
          </a:r>
        </a:p>
      </dgm:t>
    </dgm:pt>
    <dgm:pt modelId="{C2D75419-6BD0-4D63-A6C7-7DB3AA5DD9FB}" type="parTrans" cxnId="{94D58065-997A-43E3-B0F6-BFFE0415B508}">
      <dgm:prSet/>
      <dgm:spPr/>
      <dgm:t>
        <a:bodyPr/>
        <a:lstStyle/>
        <a:p>
          <a:endParaRPr lang="en-US"/>
        </a:p>
      </dgm:t>
    </dgm:pt>
    <dgm:pt modelId="{0B1832CA-3E57-4127-80D7-82DF72ACEC1D}" type="sibTrans" cxnId="{94D58065-997A-43E3-B0F6-BFFE0415B508}">
      <dgm:prSet/>
      <dgm:spPr/>
      <dgm:t>
        <a:bodyPr/>
        <a:lstStyle/>
        <a:p>
          <a:endParaRPr lang="en-US"/>
        </a:p>
      </dgm:t>
    </dgm:pt>
    <dgm:pt modelId="{B792A340-8B18-470C-89C8-A6EB4F83576D}">
      <dgm:prSet/>
      <dgm:spPr/>
      <dgm:t>
        <a:bodyPr/>
        <a:lstStyle/>
        <a:p>
          <a:pPr>
            <a:defRPr b="1"/>
          </a:pPr>
          <a:r>
            <a:rPr lang="en-US"/>
            <a:t>2023</a:t>
          </a:r>
        </a:p>
      </dgm:t>
    </dgm:pt>
    <dgm:pt modelId="{F7220D56-28BA-496A-B064-B8DDAD54A3C4}" type="parTrans" cxnId="{CBDF872E-B328-41A3-AE6C-0E6C98721A0F}">
      <dgm:prSet/>
      <dgm:spPr/>
      <dgm:t>
        <a:bodyPr/>
        <a:lstStyle/>
        <a:p>
          <a:endParaRPr lang="en-US"/>
        </a:p>
      </dgm:t>
    </dgm:pt>
    <dgm:pt modelId="{205564ED-5D68-4E8C-9E76-27995F47FB90}" type="sibTrans" cxnId="{CBDF872E-B328-41A3-AE6C-0E6C98721A0F}">
      <dgm:prSet/>
      <dgm:spPr/>
      <dgm:t>
        <a:bodyPr/>
        <a:lstStyle/>
        <a:p>
          <a:endParaRPr lang="en-US"/>
        </a:p>
      </dgm:t>
    </dgm:pt>
    <dgm:pt modelId="{08AEF745-0C12-4090-8E1D-0936BFC4111F}">
      <dgm:prSet/>
      <dgm:spPr/>
      <dgm:t>
        <a:bodyPr/>
        <a:lstStyle/>
        <a:p>
          <a:r>
            <a:rPr lang="en-US"/>
            <a:t>Notice of proposed rulemaking to reconsider 2020 AEZ requirements.</a:t>
          </a:r>
        </a:p>
      </dgm:t>
    </dgm:pt>
    <dgm:pt modelId="{037C5055-5E64-43A4-9B8F-89610494AEA4}" type="parTrans" cxnId="{4C8FE0CE-A89D-4561-8A14-4D173D71AFD7}">
      <dgm:prSet/>
      <dgm:spPr/>
      <dgm:t>
        <a:bodyPr/>
        <a:lstStyle/>
        <a:p>
          <a:endParaRPr lang="en-US"/>
        </a:p>
      </dgm:t>
    </dgm:pt>
    <dgm:pt modelId="{7BA9B01D-D790-4365-84C7-CC7934F3D3D6}" type="sibTrans" cxnId="{4C8FE0CE-A89D-4561-8A14-4D173D71AFD7}">
      <dgm:prSet/>
      <dgm:spPr/>
      <dgm:t>
        <a:bodyPr/>
        <a:lstStyle/>
        <a:p>
          <a:endParaRPr lang="en-US"/>
        </a:p>
      </dgm:t>
    </dgm:pt>
    <dgm:pt modelId="{A651111C-F642-4D8C-810E-F7A08D0102F9}" type="pres">
      <dgm:prSet presAssocID="{2F6399ED-D96E-4FE0-AC87-0142D670C2A2}" presName="root" presStyleCnt="0">
        <dgm:presLayoutVars>
          <dgm:chMax/>
          <dgm:chPref/>
          <dgm:animLvl val="lvl"/>
        </dgm:presLayoutVars>
      </dgm:prSet>
      <dgm:spPr/>
    </dgm:pt>
    <dgm:pt modelId="{1B10820A-F013-46DA-AFFF-ED31B7D1C87D}" type="pres">
      <dgm:prSet presAssocID="{2F6399ED-D96E-4FE0-AC87-0142D670C2A2}"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F4C5DD26-95D1-4AB9-9D31-6BD00EA7D223}" type="pres">
      <dgm:prSet presAssocID="{2F6399ED-D96E-4FE0-AC87-0142D670C2A2}" presName="nodes" presStyleCnt="0">
        <dgm:presLayoutVars>
          <dgm:chMax/>
          <dgm:chPref/>
          <dgm:animLvl val="lvl"/>
        </dgm:presLayoutVars>
      </dgm:prSet>
      <dgm:spPr/>
    </dgm:pt>
    <dgm:pt modelId="{A2CBE241-E625-4C47-8B20-A24D56596D8D}" type="pres">
      <dgm:prSet presAssocID="{3BF84840-9DFF-4AB5-B564-DF2EDDC0CCC3}" presName="composite" presStyleCnt="0"/>
      <dgm:spPr/>
    </dgm:pt>
    <dgm:pt modelId="{99483BDB-E1C0-4CEC-9CB2-C07814D3E408}" type="pres">
      <dgm:prSet presAssocID="{3BF84840-9DFF-4AB5-B564-DF2EDDC0CCC3}"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F1E9D6D-2809-4ECB-BE41-091BC7687E79}" type="pres">
      <dgm:prSet presAssocID="{3BF84840-9DFF-4AB5-B564-DF2EDDC0CCC3}" presName="DropPinPlaceHolder" presStyleCnt="0"/>
      <dgm:spPr/>
    </dgm:pt>
    <dgm:pt modelId="{E0195EE3-75D5-4507-8F5A-D56E91537DC3}" type="pres">
      <dgm:prSet presAssocID="{3BF84840-9DFF-4AB5-B564-DF2EDDC0CCC3}" presName="DropPin" presStyleLbl="alignNode1" presStyleIdx="0" presStyleCnt="7"/>
      <dgm:spPr/>
    </dgm:pt>
    <dgm:pt modelId="{C51C1B7A-FB7C-490C-96C6-D5D899FA0C6F}" type="pres">
      <dgm:prSet presAssocID="{3BF84840-9DFF-4AB5-B564-DF2EDDC0CCC3}" presName="Ellipse" presStyleLbl="fgAcc1" presStyleIdx="1" presStyleCnt="8"/>
      <dgm:spPr>
        <a:solidFill>
          <a:schemeClr val="lt1">
            <a:alpha val="90000"/>
            <a:hueOff val="0"/>
            <a:satOff val="0"/>
            <a:lumOff val="0"/>
            <a:alphaOff val="0"/>
          </a:schemeClr>
        </a:solidFill>
        <a:ln w="25400" cap="flat" cmpd="sng" algn="ctr">
          <a:noFill/>
          <a:prstDash val="solid"/>
        </a:ln>
        <a:effectLst/>
      </dgm:spPr>
    </dgm:pt>
    <dgm:pt modelId="{EBF54CCF-5A33-4A5F-80EE-2F9736698C70}" type="pres">
      <dgm:prSet presAssocID="{3BF84840-9DFF-4AB5-B564-DF2EDDC0CCC3}" presName="L2TextContainer" presStyleLbl="revTx" presStyleIdx="0" presStyleCnt="14">
        <dgm:presLayoutVars>
          <dgm:bulletEnabled val="1"/>
        </dgm:presLayoutVars>
      </dgm:prSet>
      <dgm:spPr/>
    </dgm:pt>
    <dgm:pt modelId="{0292B967-F4DD-4960-8AC7-DDCF63050CA2}" type="pres">
      <dgm:prSet presAssocID="{3BF84840-9DFF-4AB5-B564-DF2EDDC0CCC3}" presName="L1TextContainer" presStyleLbl="revTx" presStyleIdx="1" presStyleCnt="14">
        <dgm:presLayoutVars>
          <dgm:chMax val="1"/>
          <dgm:chPref val="1"/>
          <dgm:bulletEnabled val="1"/>
        </dgm:presLayoutVars>
      </dgm:prSet>
      <dgm:spPr/>
    </dgm:pt>
    <dgm:pt modelId="{47595449-7AAB-49AC-86EF-63B35ED6E31F}" type="pres">
      <dgm:prSet presAssocID="{3BF84840-9DFF-4AB5-B564-DF2EDDC0CCC3}" presName="ConnectLine" presStyleLbl="sibTrans1D1" presStyleIdx="0" presStyleCnt="7"/>
      <dgm:spPr>
        <a:noFill/>
        <a:ln w="12700" cap="flat" cmpd="sng" algn="ctr">
          <a:solidFill>
            <a:schemeClr val="accent2">
              <a:hueOff val="0"/>
              <a:satOff val="0"/>
              <a:lumOff val="0"/>
              <a:alphaOff val="0"/>
            </a:schemeClr>
          </a:solidFill>
          <a:prstDash val="dash"/>
        </a:ln>
        <a:effectLst/>
      </dgm:spPr>
    </dgm:pt>
    <dgm:pt modelId="{BBFFE488-B10F-446F-A110-2328DDAAD9B9}" type="pres">
      <dgm:prSet presAssocID="{3BF84840-9DFF-4AB5-B564-DF2EDDC0CCC3}" presName="EmptyPlaceHolder" presStyleCnt="0"/>
      <dgm:spPr/>
    </dgm:pt>
    <dgm:pt modelId="{68A13640-8BD0-4317-B770-DCC2A3E142A1}" type="pres">
      <dgm:prSet presAssocID="{89B71879-694C-46A5-B1AC-63D9FFEF8558}" presName="spaceBetweenRectangles" presStyleCnt="0"/>
      <dgm:spPr/>
    </dgm:pt>
    <dgm:pt modelId="{7C90E16D-3260-43B9-B55A-48ED1895024D}" type="pres">
      <dgm:prSet presAssocID="{E7960D79-A78C-4171-9D9C-BB33AF408E41}" presName="composite" presStyleCnt="0"/>
      <dgm:spPr/>
    </dgm:pt>
    <dgm:pt modelId="{77AB05E3-C620-488F-A239-B38DF1CABE0A}" type="pres">
      <dgm:prSet presAssocID="{E7960D79-A78C-4171-9D9C-BB33AF408E41}" presName="ConnectorPoint" presStyleLbl="lnNode1" presStyleIdx="1" presStyleCnt="7"/>
      <dgm:spPr>
        <a:solidFill>
          <a:schemeClr val="accent2">
            <a:hueOff val="-2400000"/>
            <a:satOff val="-8334"/>
            <a:lumOff val="10000"/>
            <a:alphaOff val="0"/>
          </a:schemeClr>
        </a:solidFill>
        <a:ln w="6350" cap="flat" cmpd="sng" algn="ctr">
          <a:solidFill>
            <a:schemeClr val="lt1">
              <a:hueOff val="0"/>
              <a:satOff val="0"/>
              <a:lumOff val="0"/>
              <a:alphaOff val="0"/>
            </a:schemeClr>
          </a:solidFill>
          <a:prstDash val="solid"/>
        </a:ln>
        <a:effectLst/>
      </dgm:spPr>
    </dgm:pt>
    <dgm:pt modelId="{653987C2-F6FD-4643-9AD9-4448707DA7DD}" type="pres">
      <dgm:prSet presAssocID="{E7960D79-A78C-4171-9D9C-BB33AF408E41}" presName="DropPinPlaceHolder" presStyleCnt="0"/>
      <dgm:spPr/>
    </dgm:pt>
    <dgm:pt modelId="{C2D636F1-6F03-4D8F-9B99-04B03FEE4FF0}" type="pres">
      <dgm:prSet presAssocID="{E7960D79-A78C-4171-9D9C-BB33AF408E41}" presName="DropPin" presStyleLbl="alignNode1" presStyleIdx="1" presStyleCnt="7"/>
      <dgm:spPr/>
    </dgm:pt>
    <dgm:pt modelId="{CAB8D43C-1817-4BD7-8D87-3C9FA4A8A0AE}" type="pres">
      <dgm:prSet presAssocID="{E7960D79-A78C-4171-9D9C-BB33AF408E41}" presName="Ellipse" presStyleLbl="fgAcc1" presStyleIdx="2" presStyleCnt="8"/>
      <dgm:spPr>
        <a:solidFill>
          <a:schemeClr val="lt1">
            <a:alpha val="90000"/>
            <a:hueOff val="0"/>
            <a:satOff val="0"/>
            <a:lumOff val="0"/>
            <a:alphaOff val="0"/>
          </a:schemeClr>
        </a:solidFill>
        <a:ln w="25400" cap="flat" cmpd="sng" algn="ctr">
          <a:noFill/>
          <a:prstDash val="solid"/>
        </a:ln>
        <a:effectLst/>
      </dgm:spPr>
    </dgm:pt>
    <dgm:pt modelId="{1B2A69A1-CB02-4427-83AC-868EF9D2D837}" type="pres">
      <dgm:prSet presAssocID="{E7960D79-A78C-4171-9D9C-BB33AF408E41}" presName="L2TextContainer" presStyleLbl="revTx" presStyleIdx="2" presStyleCnt="14">
        <dgm:presLayoutVars>
          <dgm:bulletEnabled val="1"/>
        </dgm:presLayoutVars>
      </dgm:prSet>
      <dgm:spPr/>
    </dgm:pt>
    <dgm:pt modelId="{1A9573F5-106A-412E-ADE6-FE011F5D441F}" type="pres">
      <dgm:prSet presAssocID="{E7960D79-A78C-4171-9D9C-BB33AF408E41}" presName="L1TextContainer" presStyleLbl="revTx" presStyleIdx="3" presStyleCnt="14">
        <dgm:presLayoutVars>
          <dgm:chMax val="1"/>
          <dgm:chPref val="1"/>
          <dgm:bulletEnabled val="1"/>
        </dgm:presLayoutVars>
      </dgm:prSet>
      <dgm:spPr/>
    </dgm:pt>
    <dgm:pt modelId="{C7F8DBA6-7230-42B2-AEF0-FA067A456908}" type="pres">
      <dgm:prSet presAssocID="{E7960D79-A78C-4171-9D9C-BB33AF408E41}" presName="ConnectLine" presStyleLbl="sibTrans1D1" presStyleIdx="1" presStyleCnt="7"/>
      <dgm:spPr>
        <a:noFill/>
        <a:ln w="12700" cap="flat" cmpd="sng" algn="ctr">
          <a:solidFill>
            <a:schemeClr val="accent2">
              <a:hueOff val="-2400000"/>
              <a:satOff val="-8334"/>
              <a:lumOff val="10000"/>
              <a:alphaOff val="0"/>
            </a:schemeClr>
          </a:solidFill>
          <a:prstDash val="dash"/>
        </a:ln>
        <a:effectLst/>
      </dgm:spPr>
    </dgm:pt>
    <dgm:pt modelId="{C0EBFB5F-A5D3-4E78-A4A3-F0C26258F3E2}" type="pres">
      <dgm:prSet presAssocID="{E7960D79-A78C-4171-9D9C-BB33AF408E41}" presName="EmptyPlaceHolder" presStyleCnt="0"/>
      <dgm:spPr/>
    </dgm:pt>
    <dgm:pt modelId="{51AE0A2F-2C9C-4275-86B5-E83CA1891804}" type="pres">
      <dgm:prSet presAssocID="{B872A3B5-2E2F-45A0-8F70-0BD96670B697}" presName="spaceBetweenRectangles" presStyleCnt="0"/>
      <dgm:spPr/>
    </dgm:pt>
    <dgm:pt modelId="{F1C3DE2B-4676-4ECF-99EB-7F0FF649BA2C}" type="pres">
      <dgm:prSet presAssocID="{E2F8CF58-4EB0-46B1-AF32-C9BA477305D4}" presName="composite" presStyleCnt="0"/>
      <dgm:spPr/>
    </dgm:pt>
    <dgm:pt modelId="{084D8731-41AB-4B01-96A8-C4C354E2C365}" type="pres">
      <dgm:prSet presAssocID="{E2F8CF58-4EB0-46B1-AF32-C9BA477305D4}" presName="ConnectorPoint" presStyleLbl="lnNode1" presStyleIdx="2" presStyleCnt="7"/>
      <dgm:spPr>
        <a:solidFill>
          <a:schemeClr val="accent2">
            <a:hueOff val="-4800000"/>
            <a:satOff val="-16668"/>
            <a:lumOff val="20000"/>
            <a:alphaOff val="0"/>
          </a:schemeClr>
        </a:solidFill>
        <a:ln w="6350" cap="flat" cmpd="sng" algn="ctr">
          <a:solidFill>
            <a:schemeClr val="lt1">
              <a:hueOff val="0"/>
              <a:satOff val="0"/>
              <a:lumOff val="0"/>
              <a:alphaOff val="0"/>
            </a:schemeClr>
          </a:solidFill>
          <a:prstDash val="solid"/>
        </a:ln>
        <a:effectLst/>
      </dgm:spPr>
    </dgm:pt>
    <dgm:pt modelId="{939E3B9A-3A19-4060-A1C8-B66DCA6ED4BE}" type="pres">
      <dgm:prSet presAssocID="{E2F8CF58-4EB0-46B1-AF32-C9BA477305D4}" presName="DropPinPlaceHolder" presStyleCnt="0"/>
      <dgm:spPr/>
    </dgm:pt>
    <dgm:pt modelId="{BA1BA614-EA3C-4255-9123-AF6C39E635E6}" type="pres">
      <dgm:prSet presAssocID="{E2F8CF58-4EB0-46B1-AF32-C9BA477305D4}" presName="DropPin" presStyleLbl="alignNode1" presStyleIdx="2" presStyleCnt="7"/>
      <dgm:spPr/>
    </dgm:pt>
    <dgm:pt modelId="{17E0C309-D8C7-4950-8C6A-C4D8B40FF4D5}" type="pres">
      <dgm:prSet presAssocID="{E2F8CF58-4EB0-46B1-AF32-C9BA477305D4}" presName="Ellipse" presStyleLbl="fgAcc1" presStyleIdx="3" presStyleCnt="8"/>
      <dgm:spPr>
        <a:solidFill>
          <a:schemeClr val="lt1">
            <a:alpha val="90000"/>
            <a:hueOff val="0"/>
            <a:satOff val="0"/>
            <a:lumOff val="0"/>
            <a:alphaOff val="0"/>
          </a:schemeClr>
        </a:solidFill>
        <a:ln w="25400" cap="flat" cmpd="sng" algn="ctr">
          <a:noFill/>
          <a:prstDash val="solid"/>
        </a:ln>
        <a:effectLst/>
      </dgm:spPr>
    </dgm:pt>
    <dgm:pt modelId="{6A98834F-2BE4-4295-B698-B715F818BFC1}" type="pres">
      <dgm:prSet presAssocID="{E2F8CF58-4EB0-46B1-AF32-C9BA477305D4}" presName="L2TextContainer" presStyleLbl="revTx" presStyleIdx="4" presStyleCnt="14">
        <dgm:presLayoutVars>
          <dgm:bulletEnabled val="1"/>
        </dgm:presLayoutVars>
      </dgm:prSet>
      <dgm:spPr/>
    </dgm:pt>
    <dgm:pt modelId="{D3BE6CC2-02AB-41CF-9EF8-FFFBF7F023D5}" type="pres">
      <dgm:prSet presAssocID="{E2F8CF58-4EB0-46B1-AF32-C9BA477305D4}" presName="L1TextContainer" presStyleLbl="revTx" presStyleIdx="5" presStyleCnt="14">
        <dgm:presLayoutVars>
          <dgm:chMax val="1"/>
          <dgm:chPref val="1"/>
          <dgm:bulletEnabled val="1"/>
        </dgm:presLayoutVars>
      </dgm:prSet>
      <dgm:spPr/>
    </dgm:pt>
    <dgm:pt modelId="{CD9D8A87-8012-4C77-A385-D60F29FD9C8A}" type="pres">
      <dgm:prSet presAssocID="{E2F8CF58-4EB0-46B1-AF32-C9BA477305D4}" presName="ConnectLine" presStyleLbl="sibTrans1D1" presStyleIdx="2" presStyleCnt="7"/>
      <dgm:spPr>
        <a:noFill/>
        <a:ln w="12700" cap="flat" cmpd="sng" algn="ctr">
          <a:solidFill>
            <a:schemeClr val="accent2">
              <a:hueOff val="-4800000"/>
              <a:satOff val="-16668"/>
              <a:lumOff val="20000"/>
              <a:alphaOff val="0"/>
            </a:schemeClr>
          </a:solidFill>
          <a:prstDash val="dash"/>
        </a:ln>
        <a:effectLst/>
      </dgm:spPr>
    </dgm:pt>
    <dgm:pt modelId="{F3F956DF-A0A7-46B4-AF5D-74495052E199}" type="pres">
      <dgm:prSet presAssocID="{E2F8CF58-4EB0-46B1-AF32-C9BA477305D4}" presName="EmptyPlaceHolder" presStyleCnt="0"/>
      <dgm:spPr/>
    </dgm:pt>
    <dgm:pt modelId="{2BB39FF9-C379-4A68-95DB-5FE629A33A06}" type="pres">
      <dgm:prSet presAssocID="{B0DCF83C-B6E2-452C-A3BA-1D356879D024}" presName="spaceBetweenRectangles" presStyleCnt="0"/>
      <dgm:spPr/>
    </dgm:pt>
    <dgm:pt modelId="{FEC40A6C-3299-4800-B845-8C48AA37352F}" type="pres">
      <dgm:prSet presAssocID="{E7931890-AA73-4B13-91D5-9CAC7A8C631E}" presName="composite" presStyleCnt="0"/>
      <dgm:spPr/>
    </dgm:pt>
    <dgm:pt modelId="{C56BA5B0-9894-4283-B599-C24434508D0C}" type="pres">
      <dgm:prSet presAssocID="{E7931890-AA73-4B13-91D5-9CAC7A8C631E}" presName="ConnectorPoint" presStyleLbl="lnNode1" presStyleIdx="3" presStyleCnt="7"/>
      <dgm:spPr>
        <a:solidFill>
          <a:schemeClr val="accent2">
            <a:hueOff val="-7200000"/>
            <a:satOff val="-25001"/>
            <a:lumOff val="30001"/>
            <a:alphaOff val="0"/>
          </a:schemeClr>
        </a:solidFill>
        <a:ln w="6350" cap="flat" cmpd="sng" algn="ctr">
          <a:solidFill>
            <a:schemeClr val="lt1">
              <a:hueOff val="0"/>
              <a:satOff val="0"/>
              <a:lumOff val="0"/>
              <a:alphaOff val="0"/>
            </a:schemeClr>
          </a:solidFill>
          <a:prstDash val="solid"/>
        </a:ln>
        <a:effectLst/>
      </dgm:spPr>
    </dgm:pt>
    <dgm:pt modelId="{EBFEBB6D-389F-4DC2-9B23-0649DC53E448}" type="pres">
      <dgm:prSet presAssocID="{E7931890-AA73-4B13-91D5-9CAC7A8C631E}" presName="DropPinPlaceHolder" presStyleCnt="0"/>
      <dgm:spPr/>
    </dgm:pt>
    <dgm:pt modelId="{18EAE15F-0713-4233-A5DB-40354B608219}" type="pres">
      <dgm:prSet presAssocID="{E7931890-AA73-4B13-91D5-9CAC7A8C631E}" presName="DropPin" presStyleLbl="alignNode1" presStyleIdx="3" presStyleCnt="7"/>
      <dgm:spPr/>
    </dgm:pt>
    <dgm:pt modelId="{9BB96C02-1149-4726-9A9C-46209A2DA425}" type="pres">
      <dgm:prSet presAssocID="{E7931890-AA73-4B13-91D5-9CAC7A8C631E}" presName="Ellipse" presStyleLbl="fgAcc1" presStyleIdx="4" presStyleCnt="8"/>
      <dgm:spPr>
        <a:solidFill>
          <a:schemeClr val="lt1">
            <a:alpha val="90000"/>
            <a:hueOff val="0"/>
            <a:satOff val="0"/>
            <a:lumOff val="0"/>
            <a:alphaOff val="0"/>
          </a:schemeClr>
        </a:solidFill>
        <a:ln w="25400" cap="flat" cmpd="sng" algn="ctr">
          <a:noFill/>
          <a:prstDash val="solid"/>
        </a:ln>
        <a:effectLst/>
      </dgm:spPr>
    </dgm:pt>
    <dgm:pt modelId="{3AB4C859-887E-4783-8587-7718F741BB1C}" type="pres">
      <dgm:prSet presAssocID="{E7931890-AA73-4B13-91D5-9CAC7A8C631E}" presName="L2TextContainer" presStyleLbl="revTx" presStyleIdx="6" presStyleCnt="14">
        <dgm:presLayoutVars>
          <dgm:bulletEnabled val="1"/>
        </dgm:presLayoutVars>
      </dgm:prSet>
      <dgm:spPr/>
    </dgm:pt>
    <dgm:pt modelId="{28107CC1-2299-46B2-9AF4-BA2E2A67415C}" type="pres">
      <dgm:prSet presAssocID="{E7931890-AA73-4B13-91D5-9CAC7A8C631E}" presName="L1TextContainer" presStyleLbl="revTx" presStyleIdx="7" presStyleCnt="14">
        <dgm:presLayoutVars>
          <dgm:chMax val="1"/>
          <dgm:chPref val="1"/>
          <dgm:bulletEnabled val="1"/>
        </dgm:presLayoutVars>
      </dgm:prSet>
      <dgm:spPr/>
    </dgm:pt>
    <dgm:pt modelId="{294A035F-5CF9-48DC-8769-FE9007015813}" type="pres">
      <dgm:prSet presAssocID="{E7931890-AA73-4B13-91D5-9CAC7A8C631E}" presName="ConnectLine" presStyleLbl="sibTrans1D1" presStyleIdx="3" presStyleCnt="7"/>
      <dgm:spPr>
        <a:noFill/>
        <a:ln w="12700" cap="flat" cmpd="sng" algn="ctr">
          <a:solidFill>
            <a:schemeClr val="accent2">
              <a:hueOff val="-7200000"/>
              <a:satOff val="-25001"/>
              <a:lumOff val="30001"/>
              <a:alphaOff val="0"/>
            </a:schemeClr>
          </a:solidFill>
          <a:prstDash val="dash"/>
        </a:ln>
        <a:effectLst/>
      </dgm:spPr>
    </dgm:pt>
    <dgm:pt modelId="{CB022E8B-0C4E-4987-BE8E-0E14139A1BA2}" type="pres">
      <dgm:prSet presAssocID="{E7931890-AA73-4B13-91D5-9CAC7A8C631E}" presName="EmptyPlaceHolder" presStyleCnt="0"/>
      <dgm:spPr/>
    </dgm:pt>
    <dgm:pt modelId="{ED8EE176-7C98-4A31-A757-B4C142E867FF}" type="pres">
      <dgm:prSet presAssocID="{0164991E-E88B-4D46-B116-4E74497CDA40}" presName="spaceBetweenRectangles" presStyleCnt="0"/>
      <dgm:spPr/>
    </dgm:pt>
    <dgm:pt modelId="{863F1660-7FFC-4E69-92D4-A9352DF30B4E}" type="pres">
      <dgm:prSet presAssocID="{55196E2A-4F0D-498E-88A0-8342AA4946F3}" presName="composite" presStyleCnt="0"/>
      <dgm:spPr/>
    </dgm:pt>
    <dgm:pt modelId="{A6551BC4-799B-4A86-8117-18037F2AD55D}" type="pres">
      <dgm:prSet presAssocID="{55196E2A-4F0D-498E-88A0-8342AA4946F3}" presName="ConnectorPoint" presStyleLbl="lnNode1" presStyleIdx="4" presStyleCnt="7"/>
      <dgm:spPr>
        <a:solidFill>
          <a:schemeClr val="accent2">
            <a:hueOff val="-9600000"/>
            <a:satOff val="-33335"/>
            <a:lumOff val="40001"/>
            <a:alphaOff val="0"/>
          </a:schemeClr>
        </a:solidFill>
        <a:ln w="6350" cap="flat" cmpd="sng" algn="ctr">
          <a:solidFill>
            <a:schemeClr val="lt1">
              <a:hueOff val="0"/>
              <a:satOff val="0"/>
              <a:lumOff val="0"/>
              <a:alphaOff val="0"/>
            </a:schemeClr>
          </a:solidFill>
          <a:prstDash val="solid"/>
        </a:ln>
        <a:effectLst/>
      </dgm:spPr>
    </dgm:pt>
    <dgm:pt modelId="{2E76B4C2-54BA-427B-BE52-E1F6C4AB8228}" type="pres">
      <dgm:prSet presAssocID="{55196E2A-4F0D-498E-88A0-8342AA4946F3}" presName="DropPinPlaceHolder" presStyleCnt="0"/>
      <dgm:spPr/>
    </dgm:pt>
    <dgm:pt modelId="{04CF137E-5A1D-4045-8A29-9301BD2D17DF}" type="pres">
      <dgm:prSet presAssocID="{55196E2A-4F0D-498E-88A0-8342AA4946F3}" presName="DropPin" presStyleLbl="alignNode1" presStyleIdx="4" presStyleCnt="7"/>
      <dgm:spPr/>
    </dgm:pt>
    <dgm:pt modelId="{04A5EDBE-093B-4F28-AC39-916A8252D571}" type="pres">
      <dgm:prSet presAssocID="{55196E2A-4F0D-498E-88A0-8342AA4946F3}" presName="Ellipse" presStyleLbl="fgAcc1" presStyleIdx="5" presStyleCnt="8"/>
      <dgm:spPr>
        <a:solidFill>
          <a:schemeClr val="lt1">
            <a:alpha val="90000"/>
            <a:hueOff val="0"/>
            <a:satOff val="0"/>
            <a:lumOff val="0"/>
            <a:alphaOff val="0"/>
          </a:schemeClr>
        </a:solidFill>
        <a:ln w="25400" cap="flat" cmpd="sng" algn="ctr">
          <a:noFill/>
          <a:prstDash val="solid"/>
        </a:ln>
        <a:effectLst/>
      </dgm:spPr>
    </dgm:pt>
    <dgm:pt modelId="{3FEA0CE0-80A0-475B-8767-66FE66A2808E}" type="pres">
      <dgm:prSet presAssocID="{55196E2A-4F0D-498E-88A0-8342AA4946F3}" presName="L2TextContainer" presStyleLbl="revTx" presStyleIdx="8" presStyleCnt="14">
        <dgm:presLayoutVars>
          <dgm:bulletEnabled val="1"/>
        </dgm:presLayoutVars>
      </dgm:prSet>
      <dgm:spPr/>
    </dgm:pt>
    <dgm:pt modelId="{C191C23E-7520-4978-9C27-A252BE4E5D0E}" type="pres">
      <dgm:prSet presAssocID="{55196E2A-4F0D-498E-88A0-8342AA4946F3}" presName="L1TextContainer" presStyleLbl="revTx" presStyleIdx="9" presStyleCnt="14">
        <dgm:presLayoutVars>
          <dgm:chMax val="1"/>
          <dgm:chPref val="1"/>
          <dgm:bulletEnabled val="1"/>
        </dgm:presLayoutVars>
      </dgm:prSet>
      <dgm:spPr/>
    </dgm:pt>
    <dgm:pt modelId="{69692CCE-CEFC-487B-B04F-75277301AB97}" type="pres">
      <dgm:prSet presAssocID="{55196E2A-4F0D-498E-88A0-8342AA4946F3}" presName="ConnectLine" presStyleLbl="sibTrans1D1" presStyleIdx="4" presStyleCnt="7"/>
      <dgm:spPr>
        <a:noFill/>
        <a:ln w="12700" cap="flat" cmpd="sng" algn="ctr">
          <a:solidFill>
            <a:schemeClr val="accent2">
              <a:hueOff val="-9600000"/>
              <a:satOff val="-33335"/>
              <a:lumOff val="40001"/>
              <a:alphaOff val="0"/>
            </a:schemeClr>
          </a:solidFill>
          <a:prstDash val="dash"/>
        </a:ln>
        <a:effectLst/>
      </dgm:spPr>
    </dgm:pt>
    <dgm:pt modelId="{BEC5EE8E-3BEC-458E-920F-8447505CBCB9}" type="pres">
      <dgm:prSet presAssocID="{55196E2A-4F0D-498E-88A0-8342AA4946F3}" presName="EmptyPlaceHolder" presStyleCnt="0"/>
      <dgm:spPr/>
    </dgm:pt>
    <dgm:pt modelId="{F463F4F5-D2D8-4E1E-B7FA-CFD2BDA20773}" type="pres">
      <dgm:prSet presAssocID="{539CE94D-6363-41DD-945C-B36684FEFCC9}" presName="spaceBetweenRectangles" presStyleCnt="0"/>
      <dgm:spPr/>
    </dgm:pt>
    <dgm:pt modelId="{4CA94795-6F17-4D45-A16D-2FE1C4EED1CA}" type="pres">
      <dgm:prSet presAssocID="{404954F6-19F9-4D49-92DE-8F8927CF586C}" presName="composite" presStyleCnt="0"/>
      <dgm:spPr/>
    </dgm:pt>
    <dgm:pt modelId="{2C34EACC-C006-4E55-9754-E36EBC876A7F}" type="pres">
      <dgm:prSet presAssocID="{404954F6-19F9-4D49-92DE-8F8927CF586C}" presName="ConnectorPoint" presStyleLbl="lnNode1" presStyleIdx="5" presStyleCnt="7"/>
      <dgm:spPr>
        <a:solidFill>
          <a:schemeClr val="accent2">
            <a:hueOff val="-12000000"/>
            <a:satOff val="-41669"/>
            <a:lumOff val="50001"/>
            <a:alphaOff val="0"/>
          </a:schemeClr>
        </a:solidFill>
        <a:ln w="6350" cap="flat" cmpd="sng" algn="ctr">
          <a:solidFill>
            <a:schemeClr val="lt1">
              <a:hueOff val="0"/>
              <a:satOff val="0"/>
              <a:lumOff val="0"/>
              <a:alphaOff val="0"/>
            </a:schemeClr>
          </a:solidFill>
          <a:prstDash val="solid"/>
        </a:ln>
        <a:effectLst/>
      </dgm:spPr>
    </dgm:pt>
    <dgm:pt modelId="{E2944A7D-F212-4D8C-90E2-DF7CEB2E5DB0}" type="pres">
      <dgm:prSet presAssocID="{404954F6-19F9-4D49-92DE-8F8927CF586C}" presName="DropPinPlaceHolder" presStyleCnt="0"/>
      <dgm:spPr/>
    </dgm:pt>
    <dgm:pt modelId="{D8FEFE1B-6445-4621-B6E9-FB09CBB7BEEE}" type="pres">
      <dgm:prSet presAssocID="{404954F6-19F9-4D49-92DE-8F8927CF586C}" presName="DropPin" presStyleLbl="alignNode1" presStyleIdx="5" presStyleCnt="7"/>
      <dgm:spPr/>
    </dgm:pt>
    <dgm:pt modelId="{8C4C4B54-A879-4704-B961-B391AC1B3EAB}" type="pres">
      <dgm:prSet presAssocID="{404954F6-19F9-4D49-92DE-8F8927CF586C}" presName="Ellipse" presStyleLbl="fgAcc1" presStyleIdx="6" presStyleCnt="8"/>
      <dgm:spPr>
        <a:solidFill>
          <a:schemeClr val="lt1">
            <a:alpha val="90000"/>
            <a:hueOff val="0"/>
            <a:satOff val="0"/>
            <a:lumOff val="0"/>
            <a:alphaOff val="0"/>
          </a:schemeClr>
        </a:solidFill>
        <a:ln w="25400" cap="flat" cmpd="sng" algn="ctr">
          <a:noFill/>
          <a:prstDash val="solid"/>
        </a:ln>
        <a:effectLst/>
      </dgm:spPr>
    </dgm:pt>
    <dgm:pt modelId="{8B903C15-BA30-42F3-BD3B-CF28785423E6}" type="pres">
      <dgm:prSet presAssocID="{404954F6-19F9-4D49-92DE-8F8927CF586C}" presName="L2TextContainer" presStyleLbl="revTx" presStyleIdx="10" presStyleCnt="14">
        <dgm:presLayoutVars>
          <dgm:bulletEnabled val="1"/>
        </dgm:presLayoutVars>
      </dgm:prSet>
      <dgm:spPr/>
    </dgm:pt>
    <dgm:pt modelId="{E907304F-0F98-4482-8BFA-238B60538A5A}" type="pres">
      <dgm:prSet presAssocID="{404954F6-19F9-4D49-92DE-8F8927CF586C}" presName="L1TextContainer" presStyleLbl="revTx" presStyleIdx="11" presStyleCnt="14">
        <dgm:presLayoutVars>
          <dgm:chMax val="1"/>
          <dgm:chPref val="1"/>
          <dgm:bulletEnabled val="1"/>
        </dgm:presLayoutVars>
      </dgm:prSet>
      <dgm:spPr/>
    </dgm:pt>
    <dgm:pt modelId="{11E76BE8-9DF9-4EF1-9642-4A8147CBDAE4}" type="pres">
      <dgm:prSet presAssocID="{404954F6-19F9-4D49-92DE-8F8927CF586C}" presName="ConnectLine" presStyleLbl="sibTrans1D1" presStyleIdx="5" presStyleCnt="7"/>
      <dgm:spPr>
        <a:noFill/>
        <a:ln w="12700" cap="flat" cmpd="sng" algn="ctr">
          <a:solidFill>
            <a:schemeClr val="accent2">
              <a:hueOff val="-12000000"/>
              <a:satOff val="-41669"/>
              <a:lumOff val="50001"/>
              <a:alphaOff val="0"/>
            </a:schemeClr>
          </a:solidFill>
          <a:prstDash val="dash"/>
        </a:ln>
        <a:effectLst/>
      </dgm:spPr>
    </dgm:pt>
    <dgm:pt modelId="{263E871A-AF6A-48B9-83C2-FA45CE7A3B68}" type="pres">
      <dgm:prSet presAssocID="{404954F6-19F9-4D49-92DE-8F8927CF586C}" presName="EmptyPlaceHolder" presStyleCnt="0"/>
      <dgm:spPr/>
    </dgm:pt>
    <dgm:pt modelId="{95DA51E2-8B7D-44AE-B584-57AB041EE60F}" type="pres">
      <dgm:prSet presAssocID="{4DF65BD3-4EC0-4F74-A186-81CEA48E1E08}" presName="spaceBetweenRectangles" presStyleCnt="0"/>
      <dgm:spPr/>
    </dgm:pt>
    <dgm:pt modelId="{F6DB6BEF-BA27-439F-8364-FC537D2C4B01}" type="pres">
      <dgm:prSet presAssocID="{B792A340-8B18-470C-89C8-A6EB4F83576D}" presName="composite" presStyleCnt="0"/>
      <dgm:spPr/>
    </dgm:pt>
    <dgm:pt modelId="{522432A2-B218-4605-82C5-5421CCF7642E}" type="pres">
      <dgm:prSet presAssocID="{B792A340-8B18-470C-89C8-A6EB4F83576D}" presName="ConnectorPoint" presStyleLbl="lnNode1" presStyleIdx="6" presStyleCnt="7"/>
      <dgm:spPr>
        <a:solidFill>
          <a:schemeClr val="accent2">
            <a:hueOff val="-14400000"/>
            <a:satOff val="-50003"/>
            <a:lumOff val="60001"/>
            <a:alphaOff val="0"/>
          </a:schemeClr>
        </a:solidFill>
        <a:ln w="6350" cap="flat" cmpd="sng" algn="ctr">
          <a:solidFill>
            <a:schemeClr val="lt1">
              <a:hueOff val="0"/>
              <a:satOff val="0"/>
              <a:lumOff val="0"/>
              <a:alphaOff val="0"/>
            </a:schemeClr>
          </a:solidFill>
          <a:prstDash val="solid"/>
        </a:ln>
        <a:effectLst/>
      </dgm:spPr>
    </dgm:pt>
    <dgm:pt modelId="{B6E46BBB-AA69-42C1-939E-AFDA296BB934}" type="pres">
      <dgm:prSet presAssocID="{B792A340-8B18-470C-89C8-A6EB4F83576D}" presName="DropPinPlaceHolder" presStyleCnt="0"/>
      <dgm:spPr/>
    </dgm:pt>
    <dgm:pt modelId="{997A77BC-463F-4988-B690-38B6D44BF5AE}" type="pres">
      <dgm:prSet presAssocID="{B792A340-8B18-470C-89C8-A6EB4F83576D}" presName="DropPin" presStyleLbl="alignNode1" presStyleIdx="6" presStyleCnt="7"/>
      <dgm:spPr/>
    </dgm:pt>
    <dgm:pt modelId="{190A8F92-1A5C-4001-AC0A-C074B456CE7B}" type="pres">
      <dgm:prSet presAssocID="{B792A340-8B18-470C-89C8-A6EB4F83576D}" presName="Ellipse" presStyleLbl="fgAcc1" presStyleIdx="7" presStyleCnt="8"/>
      <dgm:spPr>
        <a:solidFill>
          <a:schemeClr val="lt1">
            <a:alpha val="90000"/>
            <a:hueOff val="0"/>
            <a:satOff val="0"/>
            <a:lumOff val="0"/>
            <a:alphaOff val="0"/>
          </a:schemeClr>
        </a:solidFill>
        <a:ln w="25400" cap="flat" cmpd="sng" algn="ctr">
          <a:noFill/>
          <a:prstDash val="solid"/>
        </a:ln>
        <a:effectLst/>
      </dgm:spPr>
    </dgm:pt>
    <dgm:pt modelId="{8308E811-D40F-478E-A3ED-A7950A4A37D0}" type="pres">
      <dgm:prSet presAssocID="{B792A340-8B18-470C-89C8-A6EB4F83576D}" presName="L2TextContainer" presStyleLbl="revTx" presStyleIdx="12" presStyleCnt="14">
        <dgm:presLayoutVars>
          <dgm:bulletEnabled val="1"/>
        </dgm:presLayoutVars>
      </dgm:prSet>
      <dgm:spPr/>
    </dgm:pt>
    <dgm:pt modelId="{C0674129-9C75-4433-9499-63A774426353}" type="pres">
      <dgm:prSet presAssocID="{B792A340-8B18-470C-89C8-A6EB4F83576D}" presName="L1TextContainer" presStyleLbl="revTx" presStyleIdx="13" presStyleCnt="14">
        <dgm:presLayoutVars>
          <dgm:chMax val="1"/>
          <dgm:chPref val="1"/>
          <dgm:bulletEnabled val="1"/>
        </dgm:presLayoutVars>
      </dgm:prSet>
      <dgm:spPr/>
    </dgm:pt>
    <dgm:pt modelId="{04245B7A-6802-4330-A617-CEDFE82014C4}" type="pres">
      <dgm:prSet presAssocID="{B792A340-8B18-470C-89C8-A6EB4F83576D}" presName="ConnectLine" presStyleLbl="sibTrans1D1" presStyleIdx="6" presStyleCnt="7"/>
      <dgm:spPr>
        <a:noFill/>
        <a:ln w="12700" cap="flat" cmpd="sng" algn="ctr">
          <a:solidFill>
            <a:schemeClr val="accent2">
              <a:hueOff val="-14400000"/>
              <a:satOff val="-50003"/>
              <a:lumOff val="60001"/>
              <a:alphaOff val="0"/>
            </a:schemeClr>
          </a:solidFill>
          <a:prstDash val="dash"/>
        </a:ln>
        <a:effectLst/>
      </dgm:spPr>
    </dgm:pt>
    <dgm:pt modelId="{54748591-E15E-42C1-B37B-2BF74DD39222}" type="pres">
      <dgm:prSet presAssocID="{B792A340-8B18-470C-89C8-A6EB4F83576D}" presName="EmptyPlaceHolder" presStyleCnt="0"/>
      <dgm:spPr/>
    </dgm:pt>
  </dgm:ptLst>
  <dgm:cxnLst>
    <dgm:cxn modelId="{CA295703-E6B2-4FF8-8A10-740D3545C5CB}" type="presOf" srcId="{26831F01-CF9F-4991-A39C-E196DFDC9543}" destId="{EBF54CCF-5A33-4A5F-80EE-2F9736698C70}" srcOrd="0" destOrd="0" presId="urn:microsoft.com/office/officeart/2017/3/layout/DropPinTimeline"/>
    <dgm:cxn modelId="{71C5DD07-C0E2-4F70-BACA-109064830558}" type="presOf" srcId="{9CB8E9EF-E8B6-4188-AC48-50427B36450A}" destId="{1B2A69A1-CB02-4427-83AC-868EF9D2D837}" srcOrd="0" destOrd="1" presId="urn:microsoft.com/office/officeart/2017/3/layout/DropPinTimeline"/>
    <dgm:cxn modelId="{B24C521D-0CA0-43E9-A1E6-8E58A7682A30}" type="presOf" srcId="{B792A340-8B18-470C-89C8-A6EB4F83576D}" destId="{C0674129-9C75-4433-9499-63A774426353}" srcOrd="0" destOrd="0" presId="urn:microsoft.com/office/officeart/2017/3/layout/DropPinTimeline"/>
    <dgm:cxn modelId="{CBDF872E-B328-41A3-AE6C-0E6C98721A0F}" srcId="{2F6399ED-D96E-4FE0-AC87-0142D670C2A2}" destId="{B792A340-8B18-470C-89C8-A6EB4F83576D}" srcOrd="6" destOrd="0" parTransId="{F7220D56-28BA-496A-B064-B8DDAD54A3C4}" sibTransId="{205564ED-5D68-4E8C-9E76-27995F47FB90}"/>
    <dgm:cxn modelId="{2771CA31-27D4-45C4-8040-DC0E1564AA5C}" type="presOf" srcId="{55196E2A-4F0D-498E-88A0-8342AA4946F3}" destId="{C191C23E-7520-4978-9C27-A252BE4E5D0E}" srcOrd="0" destOrd="0" presId="urn:microsoft.com/office/officeart/2017/3/layout/DropPinTimeline"/>
    <dgm:cxn modelId="{67363E5C-E87A-475E-A8E1-5EF74A24F068}" srcId="{B84D3394-86C7-47F6-B6E4-84D2A970BF08}" destId="{9CB8E9EF-E8B6-4188-AC48-50427B36450A}" srcOrd="0" destOrd="0" parTransId="{3CB9EC1D-EEFA-4B22-A8C6-BEF82ACA0AF4}" sibTransId="{CFDEEF22-1287-4339-BE11-8F28F7A066D4}"/>
    <dgm:cxn modelId="{94D58065-997A-43E3-B0F6-BFFE0415B508}" srcId="{404954F6-19F9-4D49-92DE-8F8927CF586C}" destId="{0B82A39B-4E39-4332-90C9-764C736B8204}" srcOrd="0" destOrd="0" parTransId="{C2D75419-6BD0-4D63-A6C7-7DB3AA5DD9FB}" sibTransId="{0B1832CA-3E57-4127-80D7-82DF72ACEC1D}"/>
    <dgm:cxn modelId="{3F25B365-B48A-41E0-A732-238E20E91973}" srcId="{2F6399ED-D96E-4FE0-AC87-0142D670C2A2}" destId="{E7931890-AA73-4B13-91D5-9CAC7A8C631E}" srcOrd="3" destOrd="0" parTransId="{EE5FEAF7-3E11-4BD1-B9C8-A1FBC95DA5A3}" sibTransId="{0164991E-E88B-4D46-B116-4E74497CDA40}"/>
    <dgm:cxn modelId="{836CB84C-A6CD-4439-90AF-3EF0D0E85F58}" type="presOf" srcId="{E7931890-AA73-4B13-91D5-9CAC7A8C631E}" destId="{28107CC1-2299-46B2-9AF4-BA2E2A67415C}" srcOrd="0" destOrd="0" presId="urn:microsoft.com/office/officeart/2017/3/layout/DropPinTimeline"/>
    <dgm:cxn modelId="{3DF8D64C-DD23-4409-8333-C1E50CB4611E}" type="presOf" srcId="{3BF84840-9DFF-4AB5-B564-DF2EDDC0CCC3}" destId="{0292B967-F4DD-4960-8AC7-DDCF63050CA2}" srcOrd="0" destOrd="0" presId="urn:microsoft.com/office/officeart/2017/3/layout/DropPinTimeline"/>
    <dgm:cxn modelId="{92A44277-BDAB-4AB4-9559-6D87A02F98FB}" type="presOf" srcId="{B84D3394-86C7-47F6-B6E4-84D2A970BF08}" destId="{1B2A69A1-CB02-4427-83AC-868EF9D2D837}" srcOrd="0" destOrd="0" presId="urn:microsoft.com/office/officeart/2017/3/layout/DropPinTimeline"/>
    <dgm:cxn modelId="{459B7D5A-3ECA-44E1-B5D1-F6B2740BAA2D}" srcId="{3BF84840-9DFF-4AB5-B564-DF2EDDC0CCC3}" destId="{26831F01-CF9F-4991-A39C-E196DFDC9543}" srcOrd="0" destOrd="0" parTransId="{0600E2DE-4D9E-4142-B589-267E5A7CCB1B}" sibTransId="{EDC7B715-D397-4DD2-9EC7-D04B9D80DBDC}"/>
    <dgm:cxn modelId="{8AFF957B-CFA4-4253-9879-ABF1F3D56209}" type="presOf" srcId="{0B82A39B-4E39-4332-90C9-764C736B8204}" destId="{8B903C15-BA30-42F3-BD3B-CF28785423E6}" srcOrd="0" destOrd="0" presId="urn:microsoft.com/office/officeart/2017/3/layout/DropPinTimeline"/>
    <dgm:cxn modelId="{BAED0785-3A64-4E14-BC8D-D9E1EEC713D3}" type="presOf" srcId="{012D4BCB-48DA-4E0E-832D-75298CE38F37}" destId="{3FEA0CE0-80A0-475B-8767-66FE66A2808E}" srcOrd="0" destOrd="0" presId="urn:microsoft.com/office/officeart/2017/3/layout/DropPinTimeline"/>
    <dgm:cxn modelId="{39030A8B-CF24-4253-BD1E-59CFBC5AA73F}" type="presOf" srcId="{2F6399ED-D96E-4FE0-AC87-0142D670C2A2}" destId="{A651111C-F642-4D8C-810E-F7A08D0102F9}" srcOrd="0" destOrd="0" presId="urn:microsoft.com/office/officeart/2017/3/layout/DropPinTimeline"/>
    <dgm:cxn modelId="{C5EF4A92-F26A-4365-B111-342FE782731D}" srcId="{2F6399ED-D96E-4FE0-AC87-0142D670C2A2}" destId="{E7960D79-A78C-4171-9D9C-BB33AF408E41}" srcOrd="1" destOrd="0" parTransId="{39419C0F-8518-46B8-A049-77914DDD1DDF}" sibTransId="{B872A3B5-2E2F-45A0-8F70-0BD96670B697}"/>
    <dgm:cxn modelId="{AB784B93-B80D-48D0-8665-838173CFD605}" srcId="{E7960D79-A78C-4171-9D9C-BB33AF408E41}" destId="{B84D3394-86C7-47F6-B6E4-84D2A970BF08}" srcOrd="0" destOrd="0" parTransId="{81E1BF1E-8577-4C71-A765-E0EF27B3809D}" sibTransId="{6682AF2D-CD5E-40D6-B5F7-9537C1B4B437}"/>
    <dgm:cxn modelId="{DBE58B94-E52E-4568-A914-60CAF91CBB55}" type="presOf" srcId="{E7960D79-A78C-4171-9D9C-BB33AF408E41}" destId="{1A9573F5-106A-412E-ADE6-FE011F5D441F}" srcOrd="0" destOrd="0" presId="urn:microsoft.com/office/officeart/2017/3/layout/DropPinTimeline"/>
    <dgm:cxn modelId="{584DF49F-0C09-4414-BE22-127C8643153E}" srcId="{E2F8CF58-4EB0-46B1-AF32-C9BA477305D4}" destId="{E08B06A5-663D-47F7-ABA5-3E2CC1C099C9}" srcOrd="0" destOrd="0" parTransId="{3511CFD0-CF46-4399-B6C1-2861AA8776FF}" sibTransId="{C8A9161A-7476-4951-BF96-22E4C3C5E788}"/>
    <dgm:cxn modelId="{9186E7C6-C5C7-4B0E-A586-FF4C1D3F35F1}" type="presOf" srcId="{404954F6-19F9-4D49-92DE-8F8927CF586C}" destId="{E907304F-0F98-4482-8BFA-238B60538A5A}" srcOrd="0" destOrd="0" presId="urn:microsoft.com/office/officeart/2017/3/layout/DropPinTimeline"/>
    <dgm:cxn modelId="{894CFFCD-A308-4253-B946-EDDA5D4948ED}" srcId="{2F6399ED-D96E-4FE0-AC87-0142D670C2A2}" destId="{E2F8CF58-4EB0-46B1-AF32-C9BA477305D4}" srcOrd="2" destOrd="0" parTransId="{3F897428-24C9-45AE-A076-57B9D3E572DA}" sibTransId="{B0DCF83C-B6E2-452C-A3BA-1D356879D024}"/>
    <dgm:cxn modelId="{4C8FE0CE-A89D-4561-8A14-4D173D71AFD7}" srcId="{B792A340-8B18-470C-89C8-A6EB4F83576D}" destId="{08AEF745-0C12-4090-8E1D-0936BFC4111F}" srcOrd="0" destOrd="0" parTransId="{037C5055-5E64-43A4-9B8F-89610494AEA4}" sibTransId="{7BA9B01D-D790-4365-84C7-CC7934F3D3D6}"/>
    <dgm:cxn modelId="{ECA5F6CE-821F-45DE-9C07-0C594D6CC863}" srcId="{55196E2A-4F0D-498E-88A0-8342AA4946F3}" destId="{012D4BCB-48DA-4E0E-832D-75298CE38F37}" srcOrd="0" destOrd="0" parTransId="{A82993E0-2259-4F6E-942E-294BBFB622D0}" sibTransId="{C7A840A6-06A7-4DE2-B989-A97F79197BED}"/>
    <dgm:cxn modelId="{54B33DD0-93BF-4D1A-B546-CDB5993535F4}" srcId="{2F6399ED-D96E-4FE0-AC87-0142D670C2A2}" destId="{55196E2A-4F0D-498E-88A0-8342AA4946F3}" srcOrd="4" destOrd="0" parTransId="{02157B54-9514-41C7-BED4-C4B57D233C3F}" sibTransId="{539CE94D-6363-41DD-945C-B36684FEFCC9}"/>
    <dgm:cxn modelId="{72F7D9D2-6523-4897-98F5-448B565451BF}" srcId="{2F6399ED-D96E-4FE0-AC87-0142D670C2A2}" destId="{404954F6-19F9-4D49-92DE-8F8927CF586C}" srcOrd="5" destOrd="0" parTransId="{2B47D781-3C5F-43F5-8877-EA8CDFA28DAC}" sibTransId="{4DF65BD3-4EC0-4F74-A186-81CEA48E1E08}"/>
    <dgm:cxn modelId="{0B37E2D5-3C3E-4B32-9D66-83B114777A0B}" type="presOf" srcId="{D213B579-A23A-4506-B5FD-07F1B5A6B65A}" destId="{3AB4C859-887E-4783-8587-7718F741BB1C}" srcOrd="0" destOrd="0" presId="urn:microsoft.com/office/officeart/2017/3/layout/DropPinTimeline"/>
    <dgm:cxn modelId="{1C398BD6-86E5-4172-B36E-92CA6BAFDF7A}" type="presOf" srcId="{E08B06A5-663D-47F7-ABA5-3E2CC1C099C9}" destId="{6A98834F-2BE4-4295-B698-B715F818BFC1}" srcOrd="0" destOrd="0" presId="urn:microsoft.com/office/officeart/2017/3/layout/DropPinTimeline"/>
    <dgm:cxn modelId="{FBF703E3-2ADB-4BB6-AE6D-5DF71F1DAB0E}" srcId="{E7931890-AA73-4B13-91D5-9CAC7A8C631E}" destId="{D213B579-A23A-4506-B5FD-07F1B5A6B65A}" srcOrd="0" destOrd="0" parTransId="{612FD251-FADA-4E46-A4BD-E52D0551AC47}" sibTransId="{2AB1A7F4-0631-4D9C-9E62-A84C56BAF6DD}"/>
    <dgm:cxn modelId="{98CFC1ED-F746-452D-8483-017A2F2D14A8}" type="presOf" srcId="{E2F8CF58-4EB0-46B1-AF32-C9BA477305D4}" destId="{D3BE6CC2-02AB-41CF-9EF8-FFFBF7F023D5}" srcOrd="0" destOrd="0" presId="urn:microsoft.com/office/officeart/2017/3/layout/DropPinTimeline"/>
    <dgm:cxn modelId="{D31750F6-43CB-4475-B468-5F43B5195269}" type="presOf" srcId="{08AEF745-0C12-4090-8E1D-0936BFC4111F}" destId="{8308E811-D40F-478E-A3ED-A7950A4A37D0}" srcOrd="0" destOrd="0" presId="urn:microsoft.com/office/officeart/2017/3/layout/DropPinTimeline"/>
    <dgm:cxn modelId="{2F2D98F7-E719-41D7-8714-C826FC8C4EA1}" srcId="{2F6399ED-D96E-4FE0-AC87-0142D670C2A2}" destId="{3BF84840-9DFF-4AB5-B564-DF2EDDC0CCC3}" srcOrd="0" destOrd="0" parTransId="{6CCD450A-CCE3-4777-83D6-C3AA60406CC2}" sibTransId="{89B71879-694C-46A5-B1AC-63D9FFEF8558}"/>
    <dgm:cxn modelId="{A10DF2F1-22CF-46C1-B792-571FE25120F3}" type="presParOf" srcId="{A651111C-F642-4D8C-810E-F7A08D0102F9}" destId="{1B10820A-F013-46DA-AFFF-ED31B7D1C87D}" srcOrd="0" destOrd="0" presId="urn:microsoft.com/office/officeart/2017/3/layout/DropPinTimeline"/>
    <dgm:cxn modelId="{A689E346-3C93-4219-8D61-38A4229E73C1}" type="presParOf" srcId="{A651111C-F642-4D8C-810E-F7A08D0102F9}" destId="{F4C5DD26-95D1-4AB9-9D31-6BD00EA7D223}" srcOrd="1" destOrd="0" presId="urn:microsoft.com/office/officeart/2017/3/layout/DropPinTimeline"/>
    <dgm:cxn modelId="{EAF3BA70-C1CE-49D7-B849-A8A5C55C9C08}" type="presParOf" srcId="{F4C5DD26-95D1-4AB9-9D31-6BD00EA7D223}" destId="{A2CBE241-E625-4C47-8B20-A24D56596D8D}" srcOrd="0" destOrd="0" presId="urn:microsoft.com/office/officeart/2017/3/layout/DropPinTimeline"/>
    <dgm:cxn modelId="{9BA5C034-5E9B-4417-AA00-F3C51F019FBD}" type="presParOf" srcId="{A2CBE241-E625-4C47-8B20-A24D56596D8D}" destId="{99483BDB-E1C0-4CEC-9CB2-C07814D3E408}" srcOrd="0" destOrd="0" presId="urn:microsoft.com/office/officeart/2017/3/layout/DropPinTimeline"/>
    <dgm:cxn modelId="{A25A9C52-4EB7-464C-BF3B-6B377AA2E40C}" type="presParOf" srcId="{A2CBE241-E625-4C47-8B20-A24D56596D8D}" destId="{5F1E9D6D-2809-4ECB-BE41-091BC7687E79}" srcOrd="1" destOrd="0" presId="urn:microsoft.com/office/officeart/2017/3/layout/DropPinTimeline"/>
    <dgm:cxn modelId="{06B51616-3E20-4F0B-A7CC-9F72B91D05B1}" type="presParOf" srcId="{5F1E9D6D-2809-4ECB-BE41-091BC7687E79}" destId="{E0195EE3-75D5-4507-8F5A-D56E91537DC3}" srcOrd="0" destOrd="0" presId="urn:microsoft.com/office/officeart/2017/3/layout/DropPinTimeline"/>
    <dgm:cxn modelId="{55077C05-1891-40F7-A71C-C130F089A044}" type="presParOf" srcId="{5F1E9D6D-2809-4ECB-BE41-091BC7687E79}" destId="{C51C1B7A-FB7C-490C-96C6-D5D899FA0C6F}" srcOrd="1" destOrd="0" presId="urn:microsoft.com/office/officeart/2017/3/layout/DropPinTimeline"/>
    <dgm:cxn modelId="{3EC27B40-08DD-494A-A29C-5B66B3979EFF}" type="presParOf" srcId="{A2CBE241-E625-4C47-8B20-A24D56596D8D}" destId="{EBF54CCF-5A33-4A5F-80EE-2F9736698C70}" srcOrd="2" destOrd="0" presId="urn:microsoft.com/office/officeart/2017/3/layout/DropPinTimeline"/>
    <dgm:cxn modelId="{27FB8728-6ABA-4D9A-950E-7277C4918184}" type="presParOf" srcId="{A2CBE241-E625-4C47-8B20-A24D56596D8D}" destId="{0292B967-F4DD-4960-8AC7-DDCF63050CA2}" srcOrd="3" destOrd="0" presId="urn:microsoft.com/office/officeart/2017/3/layout/DropPinTimeline"/>
    <dgm:cxn modelId="{34DE79E1-2B64-4F38-AF80-7E721A9E0F36}" type="presParOf" srcId="{A2CBE241-E625-4C47-8B20-A24D56596D8D}" destId="{47595449-7AAB-49AC-86EF-63B35ED6E31F}" srcOrd="4" destOrd="0" presId="urn:microsoft.com/office/officeart/2017/3/layout/DropPinTimeline"/>
    <dgm:cxn modelId="{47FDF4FE-C9FC-4787-8D2F-4CB0D2A9C3B3}" type="presParOf" srcId="{A2CBE241-E625-4C47-8B20-A24D56596D8D}" destId="{BBFFE488-B10F-446F-A110-2328DDAAD9B9}" srcOrd="5" destOrd="0" presId="urn:microsoft.com/office/officeart/2017/3/layout/DropPinTimeline"/>
    <dgm:cxn modelId="{6D8540CB-353E-435F-A658-C3E6902E994F}" type="presParOf" srcId="{F4C5DD26-95D1-4AB9-9D31-6BD00EA7D223}" destId="{68A13640-8BD0-4317-B770-DCC2A3E142A1}" srcOrd="1" destOrd="0" presId="urn:microsoft.com/office/officeart/2017/3/layout/DropPinTimeline"/>
    <dgm:cxn modelId="{E02936B0-C0AC-408F-96E4-50F55A6706A9}" type="presParOf" srcId="{F4C5DD26-95D1-4AB9-9D31-6BD00EA7D223}" destId="{7C90E16D-3260-43B9-B55A-48ED1895024D}" srcOrd="2" destOrd="0" presId="urn:microsoft.com/office/officeart/2017/3/layout/DropPinTimeline"/>
    <dgm:cxn modelId="{8E58C89E-23CD-42DA-912F-72E2BF618EA0}" type="presParOf" srcId="{7C90E16D-3260-43B9-B55A-48ED1895024D}" destId="{77AB05E3-C620-488F-A239-B38DF1CABE0A}" srcOrd="0" destOrd="0" presId="urn:microsoft.com/office/officeart/2017/3/layout/DropPinTimeline"/>
    <dgm:cxn modelId="{CFACEC27-A545-4559-8E74-A98D959FE49C}" type="presParOf" srcId="{7C90E16D-3260-43B9-B55A-48ED1895024D}" destId="{653987C2-F6FD-4643-9AD9-4448707DA7DD}" srcOrd="1" destOrd="0" presId="urn:microsoft.com/office/officeart/2017/3/layout/DropPinTimeline"/>
    <dgm:cxn modelId="{4AB4C465-6BD2-4787-8BB4-996132D50994}" type="presParOf" srcId="{653987C2-F6FD-4643-9AD9-4448707DA7DD}" destId="{C2D636F1-6F03-4D8F-9B99-04B03FEE4FF0}" srcOrd="0" destOrd="0" presId="urn:microsoft.com/office/officeart/2017/3/layout/DropPinTimeline"/>
    <dgm:cxn modelId="{58424358-F688-41E7-B96F-3812D595B1CD}" type="presParOf" srcId="{653987C2-F6FD-4643-9AD9-4448707DA7DD}" destId="{CAB8D43C-1817-4BD7-8D87-3C9FA4A8A0AE}" srcOrd="1" destOrd="0" presId="urn:microsoft.com/office/officeart/2017/3/layout/DropPinTimeline"/>
    <dgm:cxn modelId="{5D4CD7D1-36F3-48AF-91CB-43A096AE2A39}" type="presParOf" srcId="{7C90E16D-3260-43B9-B55A-48ED1895024D}" destId="{1B2A69A1-CB02-4427-83AC-868EF9D2D837}" srcOrd="2" destOrd="0" presId="urn:microsoft.com/office/officeart/2017/3/layout/DropPinTimeline"/>
    <dgm:cxn modelId="{6BBB1482-1A5B-4D47-991C-7FF6301AE414}" type="presParOf" srcId="{7C90E16D-3260-43B9-B55A-48ED1895024D}" destId="{1A9573F5-106A-412E-ADE6-FE011F5D441F}" srcOrd="3" destOrd="0" presId="urn:microsoft.com/office/officeart/2017/3/layout/DropPinTimeline"/>
    <dgm:cxn modelId="{C8EDE083-67B7-4FBD-9B73-4B15A4B727E9}" type="presParOf" srcId="{7C90E16D-3260-43B9-B55A-48ED1895024D}" destId="{C7F8DBA6-7230-42B2-AEF0-FA067A456908}" srcOrd="4" destOrd="0" presId="urn:microsoft.com/office/officeart/2017/3/layout/DropPinTimeline"/>
    <dgm:cxn modelId="{B878566C-E828-46CE-8FE7-A2DEAE71BB3D}" type="presParOf" srcId="{7C90E16D-3260-43B9-B55A-48ED1895024D}" destId="{C0EBFB5F-A5D3-4E78-A4A3-F0C26258F3E2}" srcOrd="5" destOrd="0" presId="urn:microsoft.com/office/officeart/2017/3/layout/DropPinTimeline"/>
    <dgm:cxn modelId="{3B117A36-2085-4863-A714-D37CFAD24EB4}" type="presParOf" srcId="{F4C5DD26-95D1-4AB9-9D31-6BD00EA7D223}" destId="{51AE0A2F-2C9C-4275-86B5-E83CA1891804}" srcOrd="3" destOrd="0" presId="urn:microsoft.com/office/officeart/2017/3/layout/DropPinTimeline"/>
    <dgm:cxn modelId="{665B4701-64B7-4319-BBEB-3E8FDD77C997}" type="presParOf" srcId="{F4C5DD26-95D1-4AB9-9D31-6BD00EA7D223}" destId="{F1C3DE2B-4676-4ECF-99EB-7F0FF649BA2C}" srcOrd="4" destOrd="0" presId="urn:microsoft.com/office/officeart/2017/3/layout/DropPinTimeline"/>
    <dgm:cxn modelId="{91C5E3D7-F7E7-438C-8E2A-B71A55E8678C}" type="presParOf" srcId="{F1C3DE2B-4676-4ECF-99EB-7F0FF649BA2C}" destId="{084D8731-41AB-4B01-96A8-C4C354E2C365}" srcOrd="0" destOrd="0" presId="urn:microsoft.com/office/officeart/2017/3/layout/DropPinTimeline"/>
    <dgm:cxn modelId="{6BDFD88F-5BA6-4071-A3BD-38D15D213316}" type="presParOf" srcId="{F1C3DE2B-4676-4ECF-99EB-7F0FF649BA2C}" destId="{939E3B9A-3A19-4060-A1C8-B66DCA6ED4BE}" srcOrd="1" destOrd="0" presId="urn:microsoft.com/office/officeart/2017/3/layout/DropPinTimeline"/>
    <dgm:cxn modelId="{D47DE90A-BDF9-4937-BECD-42A5095F9CC1}" type="presParOf" srcId="{939E3B9A-3A19-4060-A1C8-B66DCA6ED4BE}" destId="{BA1BA614-EA3C-4255-9123-AF6C39E635E6}" srcOrd="0" destOrd="0" presId="urn:microsoft.com/office/officeart/2017/3/layout/DropPinTimeline"/>
    <dgm:cxn modelId="{350C9F97-D0F5-4080-B9CF-DBAD713CF102}" type="presParOf" srcId="{939E3B9A-3A19-4060-A1C8-B66DCA6ED4BE}" destId="{17E0C309-D8C7-4950-8C6A-C4D8B40FF4D5}" srcOrd="1" destOrd="0" presId="urn:microsoft.com/office/officeart/2017/3/layout/DropPinTimeline"/>
    <dgm:cxn modelId="{7FFC6D6C-E6B0-4546-A766-26B672D6F4EC}" type="presParOf" srcId="{F1C3DE2B-4676-4ECF-99EB-7F0FF649BA2C}" destId="{6A98834F-2BE4-4295-B698-B715F818BFC1}" srcOrd="2" destOrd="0" presId="urn:microsoft.com/office/officeart/2017/3/layout/DropPinTimeline"/>
    <dgm:cxn modelId="{3852571F-C58E-47BB-A76B-A600CE49F95D}" type="presParOf" srcId="{F1C3DE2B-4676-4ECF-99EB-7F0FF649BA2C}" destId="{D3BE6CC2-02AB-41CF-9EF8-FFFBF7F023D5}" srcOrd="3" destOrd="0" presId="urn:microsoft.com/office/officeart/2017/3/layout/DropPinTimeline"/>
    <dgm:cxn modelId="{241C3E1D-193F-4ADE-89CE-0868448ADA6D}" type="presParOf" srcId="{F1C3DE2B-4676-4ECF-99EB-7F0FF649BA2C}" destId="{CD9D8A87-8012-4C77-A385-D60F29FD9C8A}" srcOrd="4" destOrd="0" presId="urn:microsoft.com/office/officeart/2017/3/layout/DropPinTimeline"/>
    <dgm:cxn modelId="{94EF7D60-BF63-46EB-9856-B8A39AF33A05}" type="presParOf" srcId="{F1C3DE2B-4676-4ECF-99EB-7F0FF649BA2C}" destId="{F3F956DF-A0A7-46B4-AF5D-74495052E199}" srcOrd="5" destOrd="0" presId="urn:microsoft.com/office/officeart/2017/3/layout/DropPinTimeline"/>
    <dgm:cxn modelId="{51C2C154-5ABF-44CE-8A44-3C42322B250A}" type="presParOf" srcId="{F4C5DD26-95D1-4AB9-9D31-6BD00EA7D223}" destId="{2BB39FF9-C379-4A68-95DB-5FE629A33A06}" srcOrd="5" destOrd="0" presId="urn:microsoft.com/office/officeart/2017/3/layout/DropPinTimeline"/>
    <dgm:cxn modelId="{71CC803D-F7B1-4506-975D-C4840285CBA1}" type="presParOf" srcId="{F4C5DD26-95D1-4AB9-9D31-6BD00EA7D223}" destId="{FEC40A6C-3299-4800-B845-8C48AA37352F}" srcOrd="6" destOrd="0" presId="urn:microsoft.com/office/officeart/2017/3/layout/DropPinTimeline"/>
    <dgm:cxn modelId="{A0877A36-C82F-44A3-8DAE-A9BF2539E7BD}" type="presParOf" srcId="{FEC40A6C-3299-4800-B845-8C48AA37352F}" destId="{C56BA5B0-9894-4283-B599-C24434508D0C}" srcOrd="0" destOrd="0" presId="urn:microsoft.com/office/officeart/2017/3/layout/DropPinTimeline"/>
    <dgm:cxn modelId="{918639B1-1220-4DE0-8EA6-42728535139B}" type="presParOf" srcId="{FEC40A6C-3299-4800-B845-8C48AA37352F}" destId="{EBFEBB6D-389F-4DC2-9B23-0649DC53E448}" srcOrd="1" destOrd="0" presId="urn:microsoft.com/office/officeart/2017/3/layout/DropPinTimeline"/>
    <dgm:cxn modelId="{F0B3FEDF-4EC1-43D2-AE5F-780E1B996F23}" type="presParOf" srcId="{EBFEBB6D-389F-4DC2-9B23-0649DC53E448}" destId="{18EAE15F-0713-4233-A5DB-40354B608219}" srcOrd="0" destOrd="0" presId="urn:microsoft.com/office/officeart/2017/3/layout/DropPinTimeline"/>
    <dgm:cxn modelId="{5166CC05-13A8-4811-BE19-E573D8C67F02}" type="presParOf" srcId="{EBFEBB6D-389F-4DC2-9B23-0649DC53E448}" destId="{9BB96C02-1149-4726-9A9C-46209A2DA425}" srcOrd="1" destOrd="0" presId="urn:microsoft.com/office/officeart/2017/3/layout/DropPinTimeline"/>
    <dgm:cxn modelId="{95B54746-30A2-41E0-B79A-BE7756A50CEA}" type="presParOf" srcId="{FEC40A6C-3299-4800-B845-8C48AA37352F}" destId="{3AB4C859-887E-4783-8587-7718F741BB1C}" srcOrd="2" destOrd="0" presId="urn:microsoft.com/office/officeart/2017/3/layout/DropPinTimeline"/>
    <dgm:cxn modelId="{77A927BF-D4ED-4A47-820D-E9F144F63A00}" type="presParOf" srcId="{FEC40A6C-3299-4800-B845-8C48AA37352F}" destId="{28107CC1-2299-46B2-9AF4-BA2E2A67415C}" srcOrd="3" destOrd="0" presId="urn:microsoft.com/office/officeart/2017/3/layout/DropPinTimeline"/>
    <dgm:cxn modelId="{7FE6AB67-2A77-4981-B0DA-21220FE14FB8}" type="presParOf" srcId="{FEC40A6C-3299-4800-B845-8C48AA37352F}" destId="{294A035F-5CF9-48DC-8769-FE9007015813}" srcOrd="4" destOrd="0" presId="urn:microsoft.com/office/officeart/2017/3/layout/DropPinTimeline"/>
    <dgm:cxn modelId="{DB1A326B-AD00-40A0-887B-69A1FE973E28}" type="presParOf" srcId="{FEC40A6C-3299-4800-B845-8C48AA37352F}" destId="{CB022E8B-0C4E-4987-BE8E-0E14139A1BA2}" srcOrd="5" destOrd="0" presId="urn:microsoft.com/office/officeart/2017/3/layout/DropPinTimeline"/>
    <dgm:cxn modelId="{5A31C179-2CFE-407E-B24A-CD95A58B7F4B}" type="presParOf" srcId="{F4C5DD26-95D1-4AB9-9D31-6BD00EA7D223}" destId="{ED8EE176-7C98-4A31-A757-B4C142E867FF}" srcOrd="7" destOrd="0" presId="urn:microsoft.com/office/officeart/2017/3/layout/DropPinTimeline"/>
    <dgm:cxn modelId="{9CB14ADB-B97B-4212-BD49-5D4BBA8E7A74}" type="presParOf" srcId="{F4C5DD26-95D1-4AB9-9D31-6BD00EA7D223}" destId="{863F1660-7FFC-4E69-92D4-A9352DF30B4E}" srcOrd="8" destOrd="0" presId="urn:microsoft.com/office/officeart/2017/3/layout/DropPinTimeline"/>
    <dgm:cxn modelId="{90F43D3A-68EC-47EB-BEF5-3ACC3B800D00}" type="presParOf" srcId="{863F1660-7FFC-4E69-92D4-A9352DF30B4E}" destId="{A6551BC4-799B-4A86-8117-18037F2AD55D}" srcOrd="0" destOrd="0" presId="urn:microsoft.com/office/officeart/2017/3/layout/DropPinTimeline"/>
    <dgm:cxn modelId="{A46B8E57-D654-4EC4-B434-EEDD1173BA98}" type="presParOf" srcId="{863F1660-7FFC-4E69-92D4-A9352DF30B4E}" destId="{2E76B4C2-54BA-427B-BE52-E1F6C4AB8228}" srcOrd="1" destOrd="0" presId="urn:microsoft.com/office/officeart/2017/3/layout/DropPinTimeline"/>
    <dgm:cxn modelId="{2B8816C7-97C9-48D8-82EE-614139A5D1B9}" type="presParOf" srcId="{2E76B4C2-54BA-427B-BE52-E1F6C4AB8228}" destId="{04CF137E-5A1D-4045-8A29-9301BD2D17DF}" srcOrd="0" destOrd="0" presId="urn:microsoft.com/office/officeart/2017/3/layout/DropPinTimeline"/>
    <dgm:cxn modelId="{2BCD3F97-96E4-448B-88A9-AC6863C72BAE}" type="presParOf" srcId="{2E76B4C2-54BA-427B-BE52-E1F6C4AB8228}" destId="{04A5EDBE-093B-4F28-AC39-916A8252D571}" srcOrd="1" destOrd="0" presId="urn:microsoft.com/office/officeart/2017/3/layout/DropPinTimeline"/>
    <dgm:cxn modelId="{F1C7C645-C3A0-4C28-97B8-9EB15835AF75}" type="presParOf" srcId="{863F1660-7FFC-4E69-92D4-A9352DF30B4E}" destId="{3FEA0CE0-80A0-475B-8767-66FE66A2808E}" srcOrd="2" destOrd="0" presId="urn:microsoft.com/office/officeart/2017/3/layout/DropPinTimeline"/>
    <dgm:cxn modelId="{947AB20C-EEF8-4BFB-BA9A-17008484270B}" type="presParOf" srcId="{863F1660-7FFC-4E69-92D4-A9352DF30B4E}" destId="{C191C23E-7520-4978-9C27-A252BE4E5D0E}" srcOrd="3" destOrd="0" presId="urn:microsoft.com/office/officeart/2017/3/layout/DropPinTimeline"/>
    <dgm:cxn modelId="{3AC8AF60-2474-4755-A900-B277CC58874A}" type="presParOf" srcId="{863F1660-7FFC-4E69-92D4-A9352DF30B4E}" destId="{69692CCE-CEFC-487B-B04F-75277301AB97}" srcOrd="4" destOrd="0" presId="urn:microsoft.com/office/officeart/2017/3/layout/DropPinTimeline"/>
    <dgm:cxn modelId="{964B3FBB-46E0-4B1B-BE43-0912D45063B9}" type="presParOf" srcId="{863F1660-7FFC-4E69-92D4-A9352DF30B4E}" destId="{BEC5EE8E-3BEC-458E-920F-8447505CBCB9}" srcOrd="5" destOrd="0" presId="urn:microsoft.com/office/officeart/2017/3/layout/DropPinTimeline"/>
    <dgm:cxn modelId="{E36F282C-9457-4500-8798-6AF211B587F1}" type="presParOf" srcId="{F4C5DD26-95D1-4AB9-9D31-6BD00EA7D223}" destId="{F463F4F5-D2D8-4E1E-B7FA-CFD2BDA20773}" srcOrd="9" destOrd="0" presId="urn:microsoft.com/office/officeart/2017/3/layout/DropPinTimeline"/>
    <dgm:cxn modelId="{77C8C738-37FB-4C11-8423-79089D66F09C}" type="presParOf" srcId="{F4C5DD26-95D1-4AB9-9D31-6BD00EA7D223}" destId="{4CA94795-6F17-4D45-A16D-2FE1C4EED1CA}" srcOrd="10" destOrd="0" presId="urn:microsoft.com/office/officeart/2017/3/layout/DropPinTimeline"/>
    <dgm:cxn modelId="{2BCE006A-39F1-4007-A10E-411FFB6D2F60}" type="presParOf" srcId="{4CA94795-6F17-4D45-A16D-2FE1C4EED1CA}" destId="{2C34EACC-C006-4E55-9754-E36EBC876A7F}" srcOrd="0" destOrd="0" presId="urn:microsoft.com/office/officeart/2017/3/layout/DropPinTimeline"/>
    <dgm:cxn modelId="{E93183F4-6FBA-4A76-9934-A7A5F6FCA4CC}" type="presParOf" srcId="{4CA94795-6F17-4D45-A16D-2FE1C4EED1CA}" destId="{E2944A7D-F212-4D8C-90E2-DF7CEB2E5DB0}" srcOrd="1" destOrd="0" presId="urn:microsoft.com/office/officeart/2017/3/layout/DropPinTimeline"/>
    <dgm:cxn modelId="{CFE8BBC1-7ABE-4FED-9AB7-A38FF9345EDD}" type="presParOf" srcId="{E2944A7D-F212-4D8C-90E2-DF7CEB2E5DB0}" destId="{D8FEFE1B-6445-4621-B6E9-FB09CBB7BEEE}" srcOrd="0" destOrd="0" presId="urn:microsoft.com/office/officeart/2017/3/layout/DropPinTimeline"/>
    <dgm:cxn modelId="{6283AC2C-1DA9-4D31-BFA9-605B207CC707}" type="presParOf" srcId="{E2944A7D-F212-4D8C-90E2-DF7CEB2E5DB0}" destId="{8C4C4B54-A879-4704-B961-B391AC1B3EAB}" srcOrd="1" destOrd="0" presId="urn:microsoft.com/office/officeart/2017/3/layout/DropPinTimeline"/>
    <dgm:cxn modelId="{C6A90D75-335A-4D70-BF30-583416291FE0}" type="presParOf" srcId="{4CA94795-6F17-4D45-A16D-2FE1C4EED1CA}" destId="{8B903C15-BA30-42F3-BD3B-CF28785423E6}" srcOrd="2" destOrd="0" presId="urn:microsoft.com/office/officeart/2017/3/layout/DropPinTimeline"/>
    <dgm:cxn modelId="{C293E011-4D1A-4C6A-B18E-66C7EF95DF83}" type="presParOf" srcId="{4CA94795-6F17-4D45-A16D-2FE1C4EED1CA}" destId="{E907304F-0F98-4482-8BFA-238B60538A5A}" srcOrd="3" destOrd="0" presId="urn:microsoft.com/office/officeart/2017/3/layout/DropPinTimeline"/>
    <dgm:cxn modelId="{FEBD61A4-23AB-4AFA-9C44-78B3B9BE738C}" type="presParOf" srcId="{4CA94795-6F17-4D45-A16D-2FE1C4EED1CA}" destId="{11E76BE8-9DF9-4EF1-9642-4A8147CBDAE4}" srcOrd="4" destOrd="0" presId="urn:microsoft.com/office/officeart/2017/3/layout/DropPinTimeline"/>
    <dgm:cxn modelId="{20DDE433-894E-483E-89AB-FFCE29CECAA0}" type="presParOf" srcId="{4CA94795-6F17-4D45-A16D-2FE1C4EED1CA}" destId="{263E871A-AF6A-48B9-83C2-FA45CE7A3B68}" srcOrd="5" destOrd="0" presId="urn:microsoft.com/office/officeart/2017/3/layout/DropPinTimeline"/>
    <dgm:cxn modelId="{4171D579-3C9A-4676-BBF1-A517BEE783E1}" type="presParOf" srcId="{F4C5DD26-95D1-4AB9-9D31-6BD00EA7D223}" destId="{95DA51E2-8B7D-44AE-B584-57AB041EE60F}" srcOrd="11" destOrd="0" presId="urn:microsoft.com/office/officeart/2017/3/layout/DropPinTimeline"/>
    <dgm:cxn modelId="{6C71215E-5BA4-4393-AE9C-9EC0A54A42C1}" type="presParOf" srcId="{F4C5DD26-95D1-4AB9-9D31-6BD00EA7D223}" destId="{F6DB6BEF-BA27-439F-8364-FC537D2C4B01}" srcOrd="12" destOrd="0" presId="urn:microsoft.com/office/officeart/2017/3/layout/DropPinTimeline"/>
    <dgm:cxn modelId="{B8B81C78-B8E9-415B-9AEF-3535E9E69B6D}" type="presParOf" srcId="{F6DB6BEF-BA27-439F-8364-FC537D2C4B01}" destId="{522432A2-B218-4605-82C5-5421CCF7642E}" srcOrd="0" destOrd="0" presId="urn:microsoft.com/office/officeart/2017/3/layout/DropPinTimeline"/>
    <dgm:cxn modelId="{59238D3B-3054-476E-B360-77AC30FD90BE}" type="presParOf" srcId="{F6DB6BEF-BA27-439F-8364-FC537D2C4B01}" destId="{B6E46BBB-AA69-42C1-939E-AFDA296BB934}" srcOrd="1" destOrd="0" presId="urn:microsoft.com/office/officeart/2017/3/layout/DropPinTimeline"/>
    <dgm:cxn modelId="{F55EBB07-042E-452B-9A5D-DF037DE75DEA}" type="presParOf" srcId="{B6E46BBB-AA69-42C1-939E-AFDA296BB934}" destId="{997A77BC-463F-4988-B690-38B6D44BF5AE}" srcOrd="0" destOrd="0" presId="urn:microsoft.com/office/officeart/2017/3/layout/DropPinTimeline"/>
    <dgm:cxn modelId="{9ED07DE9-5C0B-4449-A886-48B484FA890A}" type="presParOf" srcId="{B6E46BBB-AA69-42C1-939E-AFDA296BB934}" destId="{190A8F92-1A5C-4001-AC0A-C074B456CE7B}" srcOrd="1" destOrd="0" presId="urn:microsoft.com/office/officeart/2017/3/layout/DropPinTimeline"/>
    <dgm:cxn modelId="{3201F175-10A3-48EA-B061-A058351A1311}" type="presParOf" srcId="{F6DB6BEF-BA27-439F-8364-FC537D2C4B01}" destId="{8308E811-D40F-478E-A3ED-A7950A4A37D0}" srcOrd="2" destOrd="0" presId="urn:microsoft.com/office/officeart/2017/3/layout/DropPinTimeline"/>
    <dgm:cxn modelId="{D04286E0-49D7-4830-81F8-B87746E5F3AC}" type="presParOf" srcId="{F6DB6BEF-BA27-439F-8364-FC537D2C4B01}" destId="{C0674129-9C75-4433-9499-63A774426353}" srcOrd="3" destOrd="0" presId="urn:microsoft.com/office/officeart/2017/3/layout/DropPinTimeline"/>
    <dgm:cxn modelId="{1457AA5B-AB69-47B2-BF15-8DEA4732DAFB}" type="presParOf" srcId="{F6DB6BEF-BA27-439F-8364-FC537D2C4B01}" destId="{04245B7A-6802-4330-A617-CEDFE82014C4}" srcOrd="4" destOrd="0" presId="urn:microsoft.com/office/officeart/2017/3/layout/DropPinTimeline"/>
    <dgm:cxn modelId="{977A9BA4-109B-4B5F-B39F-CAD17A76E04C}" type="presParOf" srcId="{F6DB6BEF-BA27-439F-8364-FC537D2C4B01}" destId="{54748591-E15E-42C1-B37B-2BF74DD3922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0820A-F013-46DA-AFFF-ED31B7D1C87D}">
      <dsp:nvSpPr>
        <dsp:cNvPr id="0" name=""/>
        <dsp:cNvSpPr/>
      </dsp:nvSpPr>
      <dsp:spPr>
        <a:xfrm>
          <a:off x="0" y="1878118"/>
          <a:ext cx="710911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E0195EE3-75D5-4507-8F5A-D56E91537DC3}">
      <dsp:nvSpPr>
        <dsp:cNvPr id="0" name=""/>
        <dsp:cNvSpPr/>
      </dsp:nvSpPr>
      <dsp:spPr>
        <a:xfrm rot="8100000">
          <a:off x="57609" y="439306"/>
          <a:ext cx="263282" cy="263282"/>
        </a:xfrm>
        <a:prstGeom prst="teardrop">
          <a:avLst>
            <a:gd name="adj" fmla="val 11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C1B7A-FB7C-490C-96C6-D5D899FA0C6F}">
      <dsp:nvSpPr>
        <dsp:cNvPr id="0" name=""/>
        <dsp:cNvSpPr/>
      </dsp:nvSpPr>
      <dsp:spPr>
        <a:xfrm>
          <a:off x="86857" y="468554"/>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BF54CCF-5A33-4A5F-80EE-2F9736698C70}">
      <dsp:nvSpPr>
        <dsp:cNvPr id="0" name=""/>
        <dsp:cNvSpPr/>
      </dsp:nvSpPr>
      <dsp:spPr>
        <a:xfrm>
          <a:off x="375419" y="766272"/>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dirty="0"/>
            <a:t>Federal Insecticide, Fungicide and Rodenticide Act was enacted</a:t>
          </a:r>
        </a:p>
      </dsp:txBody>
      <dsp:txXfrm>
        <a:off x="375419" y="766272"/>
        <a:ext cx="1410011" cy="1111845"/>
      </dsp:txXfrm>
    </dsp:sp>
    <dsp:sp modelId="{0292B967-F4DD-4960-8AC7-DDCF63050CA2}">
      <dsp:nvSpPr>
        <dsp:cNvPr id="0" name=""/>
        <dsp:cNvSpPr/>
      </dsp:nvSpPr>
      <dsp:spPr>
        <a:xfrm>
          <a:off x="375419" y="37562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1947</a:t>
          </a:r>
        </a:p>
      </dsp:txBody>
      <dsp:txXfrm>
        <a:off x="375419" y="375623"/>
        <a:ext cx="1410011" cy="390648"/>
      </dsp:txXfrm>
    </dsp:sp>
    <dsp:sp modelId="{47595449-7AAB-49AC-86EF-63B35ED6E31F}">
      <dsp:nvSpPr>
        <dsp:cNvPr id="0" name=""/>
        <dsp:cNvSpPr/>
      </dsp:nvSpPr>
      <dsp:spPr>
        <a:xfrm>
          <a:off x="189250" y="766272"/>
          <a:ext cx="0" cy="111184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9483BDB-E1C0-4CEC-9CB2-C07814D3E408}">
      <dsp:nvSpPr>
        <dsp:cNvPr id="0" name=""/>
        <dsp:cNvSpPr/>
      </dsp:nvSpPr>
      <dsp:spPr>
        <a:xfrm>
          <a:off x="164895" y="1842959"/>
          <a:ext cx="67020" cy="7031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636F1-6F03-4D8F-9B99-04B03FEE4FF0}">
      <dsp:nvSpPr>
        <dsp:cNvPr id="0" name=""/>
        <dsp:cNvSpPr/>
      </dsp:nvSpPr>
      <dsp:spPr>
        <a:xfrm rot="18900000">
          <a:off x="944376" y="3053646"/>
          <a:ext cx="263282" cy="263282"/>
        </a:xfrm>
        <a:prstGeom prst="teardrop">
          <a:avLst>
            <a:gd name="adj" fmla="val 115000"/>
          </a:avLst>
        </a:prstGeom>
        <a:solidFill>
          <a:schemeClr val="accent2">
            <a:hueOff val="-494048"/>
            <a:satOff val="2367"/>
            <a:lumOff val="2190"/>
            <a:alphaOff val="0"/>
          </a:schemeClr>
        </a:solidFill>
        <a:ln w="19050" cap="rnd" cmpd="sng" algn="ctr">
          <a:solidFill>
            <a:schemeClr val="accent2">
              <a:hueOff val="-494048"/>
              <a:satOff val="2367"/>
              <a:lumOff val="2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8D43C-1817-4BD7-8D87-3C9FA4A8A0AE}">
      <dsp:nvSpPr>
        <dsp:cNvPr id="0" name=""/>
        <dsp:cNvSpPr/>
      </dsp:nvSpPr>
      <dsp:spPr>
        <a:xfrm>
          <a:off x="973624" y="3082895"/>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B2A69A1-CB02-4427-83AC-868EF9D2D837}">
      <dsp:nvSpPr>
        <dsp:cNvPr id="0" name=""/>
        <dsp:cNvSpPr/>
      </dsp:nvSpPr>
      <dsp:spPr>
        <a:xfrm>
          <a:off x="1262187" y="1878118"/>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EPA created by Richard Nixon to protect human health and the environment</a:t>
          </a:r>
        </a:p>
        <a:p>
          <a:pPr marL="57150" lvl="1" indent="-57150" algn="l" defTabSz="400050">
            <a:lnSpc>
              <a:spcPct val="90000"/>
            </a:lnSpc>
            <a:spcBef>
              <a:spcPct val="0"/>
            </a:spcBef>
            <a:spcAft>
              <a:spcPct val="15000"/>
            </a:spcAft>
            <a:buChar char="•"/>
          </a:pPr>
          <a:r>
            <a:rPr lang="en-US" sz="900" kern="1200"/>
            <a:t>EPA authorized to implement FIFRA</a:t>
          </a:r>
        </a:p>
      </dsp:txBody>
      <dsp:txXfrm>
        <a:off x="1262187" y="1878118"/>
        <a:ext cx="1410011" cy="1111845"/>
      </dsp:txXfrm>
    </dsp:sp>
    <dsp:sp modelId="{1A9573F5-106A-412E-ADE6-FE011F5D441F}">
      <dsp:nvSpPr>
        <dsp:cNvPr id="0" name=""/>
        <dsp:cNvSpPr/>
      </dsp:nvSpPr>
      <dsp:spPr>
        <a:xfrm>
          <a:off x="1262187" y="298996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1970</a:t>
          </a:r>
        </a:p>
      </dsp:txBody>
      <dsp:txXfrm>
        <a:off x="1262187" y="2989963"/>
        <a:ext cx="1410011" cy="390648"/>
      </dsp:txXfrm>
    </dsp:sp>
    <dsp:sp modelId="{C7F8DBA6-7230-42B2-AEF0-FA067A456908}">
      <dsp:nvSpPr>
        <dsp:cNvPr id="0" name=""/>
        <dsp:cNvSpPr/>
      </dsp:nvSpPr>
      <dsp:spPr>
        <a:xfrm>
          <a:off x="1076017" y="1878118"/>
          <a:ext cx="0" cy="1111845"/>
        </a:xfrm>
        <a:prstGeom prst="line">
          <a:avLst/>
        </a:prstGeom>
        <a:noFill/>
        <a:ln w="12700" cap="flat" cmpd="sng" algn="ctr">
          <a:solidFill>
            <a:schemeClr val="accent2">
              <a:hueOff val="-2400000"/>
              <a:satOff val="-8334"/>
              <a:lumOff val="10000"/>
              <a:alphaOff val="0"/>
            </a:schemeClr>
          </a:solidFill>
          <a:prstDash val="dash"/>
        </a:ln>
        <a:effectLst/>
      </dsp:spPr>
      <dsp:style>
        <a:lnRef idx="1">
          <a:scrgbClr r="0" g="0" b="0"/>
        </a:lnRef>
        <a:fillRef idx="0">
          <a:scrgbClr r="0" g="0" b="0"/>
        </a:fillRef>
        <a:effectRef idx="0">
          <a:scrgbClr r="0" g="0" b="0"/>
        </a:effectRef>
        <a:fontRef idx="minor"/>
      </dsp:style>
    </dsp:sp>
    <dsp:sp modelId="{77AB05E3-C620-488F-A239-B38DF1CABE0A}">
      <dsp:nvSpPr>
        <dsp:cNvPr id="0" name=""/>
        <dsp:cNvSpPr/>
      </dsp:nvSpPr>
      <dsp:spPr>
        <a:xfrm>
          <a:off x="1051662" y="1842959"/>
          <a:ext cx="67020" cy="70316"/>
        </a:xfrm>
        <a:prstGeom prst="ellipse">
          <a:avLst/>
        </a:prstGeom>
        <a:solidFill>
          <a:schemeClr val="accent2">
            <a:hueOff val="-2400000"/>
            <a:satOff val="-8334"/>
            <a:lumOff val="1000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BA614-EA3C-4255-9123-AF6C39E635E6}">
      <dsp:nvSpPr>
        <dsp:cNvPr id="0" name=""/>
        <dsp:cNvSpPr/>
      </dsp:nvSpPr>
      <dsp:spPr>
        <a:xfrm rot="8100000">
          <a:off x="1831143" y="439306"/>
          <a:ext cx="263282" cy="263282"/>
        </a:xfrm>
        <a:prstGeom prst="teardrop">
          <a:avLst>
            <a:gd name="adj" fmla="val 115000"/>
          </a:avLst>
        </a:prstGeom>
        <a:solidFill>
          <a:schemeClr val="accent2">
            <a:hueOff val="-988095"/>
            <a:satOff val="4733"/>
            <a:lumOff val="4379"/>
            <a:alphaOff val="0"/>
          </a:schemeClr>
        </a:solidFill>
        <a:ln w="19050" cap="rnd" cmpd="sng" algn="ctr">
          <a:solidFill>
            <a:schemeClr val="accent2">
              <a:hueOff val="-988095"/>
              <a:satOff val="4733"/>
              <a:lumOff val="43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0C309-D8C7-4950-8C6A-C4D8B40FF4D5}">
      <dsp:nvSpPr>
        <dsp:cNvPr id="0" name=""/>
        <dsp:cNvSpPr/>
      </dsp:nvSpPr>
      <dsp:spPr>
        <a:xfrm>
          <a:off x="1860392" y="468554"/>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A98834F-2BE4-4295-B698-B715F818BFC1}">
      <dsp:nvSpPr>
        <dsp:cNvPr id="0" name=""/>
        <dsp:cNvSpPr/>
      </dsp:nvSpPr>
      <dsp:spPr>
        <a:xfrm>
          <a:off x="2148954" y="766272"/>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EPA issued a Worker Protection Standard</a:t>
          </a:r>
        </a:p>
      </dsp:txBody>
      <dsp:txXfrm>
        <a:off x="2148954" y="766272"/>
        <a:ext cx="1410011" cy="1111845"/>
      </dsp:txXfrm>
    </dsp:sp>
    <dsp:sp modelId="{D3BE6CC2-02AB-41CF-9EF8-FFFBF7F023D5}">
      <dsp:nvSpPr>
        <dsp:cNvPr id="0" name=""/>
        <dsp:cNvSpPr/>
      </dsp:nvSpPr>
      <dsp:spPr>
        <a:xfrm>
          <a:off x="2148954" y="37562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1974</a:t>
          </a:r>
        </a:p>
      </dsp:txBody>
      <dsp:txXfrm>
        <a:off x="2148954" y="375623"/>
        <a:ext cx="1410011" cy="390648"/>
      </dsp:txXfrm>
    </dsp:sp>
    <dsp:sp modelId="{CD9D8A87-8012-4C77-A385-D60F29FD9C8A}">
      <dsp:nvSpPr>
        <dsp:cNvPr id="0" name=""/>
        <dsp:cNvSpPr/>
      </dsp:nvSpPr>
      <dsp:spPr>
        <a:xfrm>
          <a:off x="1962785" y="766272"/>
          <a:ext cx="0" cy="1111845"/>
        </a:xfrm>
        <a:prstGeom prst="line">
          <a:avLst/>
        </a:prstGeom>
        <a:noFill/>
        <a:ln w="12700" cap="flat" cmpd="sng" algn="ctr">
          <a:solidFill>
            <a:schemeClr val="accent2">
              <a:hueOff val="-4800000"/>
              <a:satOff val="-16668"/>
              <a:lumOff val="20000"/>
              <a:alphaOff val="0"/>
            </a:schemeClr>
          </a:solidFill>
          <a:prstDash val="dash"/>
        </a:ln>
        <a:effectLst/>
      </dsp:spPr>
      <dsp:style>
        <a:lnRef idx="1">
          <a:scrgbClr r="0" g="0" b="0"/>
        </a:lnRef>
        <a:fillRef idx="0">
          <a:scrgbClr r="0" g="0" b="0"/>
        </a:fillRef>
        <a:effectRef idx="0">
          <a:scrgbClr r="0" g="0" b="0"/>
        </a:effectRef>
        <a:fontRef idx="minor"/>
      </dsp:style>
    </dsp:sp>
    <dsp:sp modelId="{084D8731-41AB-4B01-96A8-C4C354E2C365}">
      <dsp:nvSpPr>
        <dsp:cNvPr id="0" name=""/>
        <dsp:cNvSpPr/>
      </dsp:nvSpPr>
      <dsp:spPr>
        <a:xfrm>
          <a:off x="1938430" y="1842959"/>
          <a:ext cx="67020" cy="70316"/>
        </a:xfrm>
        <a:prstGeom prst="ellipse">
          <a:avLst/>
        </a:prstGeom>
        <a:solidFill>
          <a:schemeClr val="accent2">
            <a:hueOff val="-4800000"/>
            <a:satOff val="-16668"/>
            <a:lumOff val="2000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AE15F-0713-4233-A5DB-40354B608219}">
      <dsp:nvSpPr>
        <dsp:cNvPr id="0" name=""/>
        <dsp:cNvSpPr/>
      </dsp:nvSpPr>
      <dsp:spPr>
        <a:xfrm rot="18900000">
          <a:off x="2717911" y="3053646"/>
          <a:ext cx="263282" cy="263282"/>
        </a:xfrm>
        <a:prstGeom prst="teardrop">
          <a:avLst>
            <a:gd name="adj" fmla="val 115000"/>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96C02-1149-4726-9A9C-46209A2DA425}">
      <dsp:nvSpPr>
        <dsp:cNvPr id="0" name=""/>
        <dsp:cNvSpPr/>
      </dsp:nvSpPr>
      <dsp:spPr>
        <a:xfrm>
          <a:off x="2747159" y="3082895"/>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AB4C859-887E-4783-8587-7718F741BB1C}">
      <dsp:nvSpPr>
        <dsp:cNvPr id="0" name=""/>
        <dsp:cNvSpPr/>
      </dsp:nvSpPr>
      <dsp:spPr>
        <a:xfrm>
          <a:off x="3035722" y="1878118"/>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WPS was updated after determining it did not adequately protect farmworkers</a:t>
          </a:r>
        </a:p>
      </dsp:txBody>
      <dsp:txXfrm>
        <a:off x="3035722" y="1878118"/>
        <a:ext cx="1410011" cy="1111845"/>
      </dsp:txXfrm>
    </dsp:sp>
    <dsp:sp modelId="{28107CC1-2299-46B2-9AF4-BA2E2A67415C}">
      <dsp:nvSpPr>
        <dsp:cNvPr id="0" name=""/>
        <dsp:cNvSpPr/>
      </dsp:nvSpPr>
      <dsp:spPr>
        <a:xfrm>
          <a:off x="3035722" y="298996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1992</a:t>
          </a:r>
        </a:p>
      </dsp:txBody>
      <dsp:txXfrm>
        <a:off x="3035722" y="2989963"/>
        <a:ext cx="1410011" cy="390648"/>
      </dsp:txXfrm>
    </dsp:sp>
    <dsp:sp modelId="{294A035F-5CF9-48DC-8769-FE9007015813}">
      <dsp:nvSpPr>
        <dsp:cNvPr id="0" name=""/>
        <dsp:cNvSpPr/>
      </dsp:nvSpPr>
      <dsp:spPr>
        <a:xfrm>
          <a:off x="2849552" y="1878118"/>
          <a:ext cx="0" cy="1111845"/>
        </a:xfrm>
        <a:prstGeom prst="line">
          <a:avLst/>
        </a:prstGeom>
        <a:noFill/>
        <a:ln w="12700" cap="flat" cmpd="sng" algn="ctr">
          <a:solidFill>
            <a:schemeClr val="accent2">
              <a:hueOff val="-7200000"/>
              <a:satOff val="-25001"/>
              <a:lumOff val="30001"/>
              <a:alphaOff val="0"/>
            </a:schemeClr>
          </a:solidFill>
          <a:prstDash val="dash"/>
        </a:ln>
        <a:effectLst/>
      </dsp:spPr>
      <dsp:style>
        <a:lnRef idx="1">
          <a:scrgbClr r="0" g="0" b="0"/>
        </a:lnRef>
        <a:fillRef idx="0">
          <a:scrgbClr r="0" g="0" b="0"/>
        </a:fillRef>
        <a:effectRef idx="0">
          <a:scrgbClr r="0" g="0" b="0"/>
        </a:effectRef>
        <a:fontRef idx="minor"/>
      </dsp:style>
    </dsp:sp>
    <dsp:sp modelId="{C56BA5B0-9894-4283-B599-C24434508D0C}">
      <dsp:nvSpPr>
        <dsp:cNvPr id="0" name=""/>
        <dsp:cNvSpPr/>
      </dsp:nvSpPr>
      <dsp:spPr>
        <a:xfrm>
          <a:off x="2825197" y="1842959"/>
          <a:ext cx="67020" cy="70316"/>
        </a:xfrm>
        <a:prstGeom prst="ellipse">
          <a:avLst/>
        </a:prstGeom>
        <a:solidFill>
          <a:schemeClr val="accent2">
            <a:hueOff val="-7200000"/>
            <a:satOff val="-25001"/>
            <a:lumOff val="3000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F137E-5A1D-4045-8A29-9301BD2D17DF}">
      <dsp:nvSpPr>
        <dsp:cNvPr id="0" name=""/>
        <dsp:cNvSpPr/>
      </dsp:nvSpPr>
      <dsp:spPr>
        <a:xfrm rot="8100000">
          <a:off x="3604678" y="439306"/>
          <a:ext cx="263282" cy="263282"/>
        </a:xfrm>
        <a:prstGeom prst="teardrop">
          <a:avLst>
            <a:gd name="adj" fmla="val 115000"/>
          </a:avLst>
        </a:prstGeom>
        <a:solidFill>
          <a:schemeClr val="accent2">
            <a:hueOff val="-1976191"/>
            <a:satOff val="9467"/>
            <a:lumOff val="8758"/>
            <a:alphaOff val="0"/>
          </a:schemeClr>
        </a:solidFill>
        <a:ln w="19050" cap="rnd" cmpd="sng" algn="ctr">
          <a:solidFill>
            <a:schemeClr val="accent2">
              <a:hueOff val="-1976191"/>
              <a:satOff val="9467"/>
              <a:lumOff val="87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5EDBE-093B-4F28-AC39-916A8252D571}">
      <dsp:nvSpPr>
        <dsp:cNvPr id="0" name=""/>
        <dsp:cNvSpPr/>
      </dsp:nvSpPr>
      <dsp:spPr>
        <a:xfrm>
          <a:off x="3633927" y="468554"/>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FEA0CE0-80A0-475B-8767-66FE66A2808E}">
      <dsp:nvSpPr>
        <dsp:cNvPr id="0" name=""/>
        <dsp:cNvSpPr/>
      </dsp:nvSpPr>
      <dsp:spPr>
        <a:xfrm>
          <a:off x="3922489" y="766272"/>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WPS was revised again.</a:t>
          </a:r>
        </a:p>
      </dsp:txBody>
      <dsp:txXfrm>
        <a:off x="3922489" y="766272"/>
        <a:ext cx="1410011" cy="1111845"/>
      </dsp:txXfrm>
    </dsp:sp>
    <dsp:sp modelId="{C191C23E-7520-4978-9C27-A252BE4E5D0E}">
      <dsp:nvSpPr>
        <dsp:cNvPr id="0" name=""/>
        <dsp:cNvSpPr/>
      </dsp:nvSpPr>
      <dsp:spPr>
        <a:xfrm>
          <a:off x="3922489" y="37562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2015</a:t>
          </a:r>
        </a:p>
      </dsp:txBody>
      <dsp:txXfrm>
        <a:off x="3922489" y="375623"/>
        <a:ext cx="1410011" cy="390648"/>
      </dsp:txXfrm>
    </dsp:sp>
    <dsp:sp modelId="{69692CCE-CEFC-487B-B04F-75277301AB97}">
      <dsp:nvSpPr>
        <dsp:cNvPr id="0" name=""/>
        <dsp:cNvSpPr/>
      </dsp:nvSpPr>
      <dsp:spPr>
        <a:xfrm>
          <a:off x="3736320" y="766272"/>
          <a:ext cx="0" cy="1111845"/>
        </a:xfrm>
        <a:prstGeom prst="line">
          <a:avLst/>
        </a:prstGeom>
        <a:noFill/>
        <a:ln w="12700" cap="flat" cmpd="sng" algn="ctr">
          <a:solidFill>
            <a:schemeClr val="accent2">
              <a:hueOff val="-9600000"/>
              <a:satOff val="-33335"/>
              <a:lumOff val="40001"/>
              <a:alphaOff val="0"/>
            </a:schemeClr>
          </a:solidFill>
          <a:prstDash val="dash"/>
        </a:ln>
        <a:effectLst/>
      </dsp:spPr>
      <dsp:style>
        <a:lnRef idx="1">
          <a:scrgbClr r="0" g="0" b="0"/>
        </a:lnRef>
        <a:fillRef idx="0">
          <a:scrgbClr r="0" g="0" b="0"/>
        </a:fillRef>
        <a:effectRef idx="0">
          <a:scrgbClr r="0" g="0" b="0"/>
        </a:effectRef>
        <a:fontRef idx="minor"/>
      </dsp:style>
    </dsp:sp>
    <dsp:sp modelId="{A6551BC4-799B-4A86-8117-18037F2AD55D}">
      <dsp:nvSpPr>
        <dsp:cNvPr id="0" name=""/>
        <dsp:cNvSpPr/>
      </dsp:nvSpPr>
      <dsp:spPr>
        <a:xfrm>
          <a:off x="3711964" y="1842959"/>
          <a:ext cx="67020" cy="70316"/>
        </a:xfrm>
        <a:prstGeom prst="ellipse">
          <a:avLst/>
        </a:prstGeom>
        <a:solidFill>
          <a:schemeClr val="accent2">
            <a:hueOff val="-9600000"/>
            <a:satOff val="-33335"/>
            <a:lumOff val="4000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EFE1B-6445-4621-B6E9-FB09CBB7BEEE}">
      <dsp:nvSpPr>
        <dsp:cNvPr id="0" name=""/>
        <dsp:cNvSpPr/>
      </dsp:nvSpPr>
      <dsp:spPr>
        <a:xfrm rot="18900000">
          <a:off x="4491446" y="3053646"/>
          <a:ext cx="263282" cy="263282"/>
        </a:xfrm>
        <a:prstGeom prst="teardrop">
          <a:avLst>
            <a:gd name="adj" fmla="val 115000"/>
          </a:avLst>
        </a:prstGeom>
        <a:solidFill>
          <a:schemeClr val="accent2">
            <a:hueOff val="-2470238"/>
            <a:satOff val="11833"/>
            <a:lumOff val="10948"/>
            <a:alphaOff val="0"/>
          </a:schemeClr>
        </a:solidFill>
        <a:ln w="19050" cap="rnd" cmpd="sng" algn="ctr">
          <a:solidFill>
            <a:schemeClr val="accent2">
              <a:hueOff val="-2470238"/>
              <a:satOff val="11833"/>
              <a:lumOff val="109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C4B54-A879-4704-B961-B391AC1B3EAB}">
      <dsp:nvSpPr>
        <dsp:cNvPr id="0" name=""/>
        <dsp:cNvSpPr/>
      </dsp:nvSpPr>
      <dsp:spPr>
        <a:xfrm>
          <a:off x="4520694" y="3082895"/>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B903C15-BA30-42F3-BD3B-CF28785423E6}">
      <dsp:nvSpPr>
        <dsp:cNvPr id="0" name=""/>
        <dsp:cNvSpPr/>
      </dsp:nvSpPr>
      <dsp:spPr>
        <a:xfrm>
          <a:off x="4809256" y="1878118"/>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New provisions for AEZ requirements proposed</a:t>
          </a:r>
        </a:p>
      </dsp:txBody>
      <dsp:txXfrm>
        <a:off x="4809256" y="1878118"/>
        <a:ext cx="1410011" cy="1111845"/>
      </dsp:txXfrm>
    </dsp:sp>
    <dsp:sp modelId="{E907304F-0F98-4482-8BFA-238B60538A5A}">
      <dsp:nvSpPr>
        <dsp:cNvPr id="0" name=""/>
        <dsp:cNvSpPr/>
      </dsp:nvSpPr>
      <dsp:spPr>
        <a:xfrm>
          <a:off x="4809256" y="298996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2020</a:t>
          </a:r>
        </a:p>
      </dsp:txBody>
      <dsp:txXfrm>
        <a:off x="4809256" y="2989963"/>
        <a:ext cx="1410011" cy="390648"/>
      </dsp:txXfrm>
    </dsp:sp>
    <dsp:sp modelId="{11E76BE8-9DF9-4EF1-9642-4A8147CBDAE4}">
      <dsp:nvSpPr>
        <dsp:cNvPr id="0" name=""/>
        <dsp:cNvSpPr/>
      </dsp:nvSpPr>
      <dsp:spPr>
        <a:xfrm>
          <a:off x="4623087" y="1878118"/>
          <a:ext cx="0" cy="1111845"/>
        </a:xfrm>
        <a:prstGeom prst="line">
          <a:avLst/>
        </a:prstGeom>
        <a:noFill/>
        <a:ln w="12700" cap="flat" cmpd="sng" algn="ctr">
          <a:solidFill>
            <a:schemeClr val="accent2">
              <a:hueOff val="-12000000"/>
              <a:satOff val="-41669"/>
              <a:lumOff val="50001"/>
              <a:alphaOff val="0"/>
            </a:schemeClr>
          </a:solidFill>
          <a:prstDash val="dash"/>
        </a:ln>
        <a:effectLst/>
      </dsp:spPr>
      <dsp:style>
        <a:lnRef idx="1">
          <a:scrgbClr r="0" g="0" b="0"/>
        </a:lnRef>
        <a:fillRef idx="0">
          <a:scrgbClr r="0" g="0" b="0"/>
        </a:fillRef>
        <a:effectRef idx="0">
          <a:scrgbClr r="0" g="0" b="0"/>
        </a:effectRef>
        <a:fontRef idx="minor"/>
      </dsp:style>
    </dsp:sp>
    <dsp:sp modelId="{2C34EACC-C006-4E55-9754-E36EBC876A7F}">
      <dsp:nvSpPr>
        <dsp:cNvPr id="0" name=""/>
        <dsp:cNvSpPr/>
      </dsp:nvSpPr>
      <dsp:spPr>
        <a:xfrm>
          <a:off x="4598732" y="1842959"/>
          <a:ext cx="67020" cy="70316"/>
        </a:xfrm>
        <a:prstGeom prst="ellipse">
          <a:avLst/>
        </a:prstGeom>
        <a:solidFill>
          <a:schemeClr val="accent2">
            <a:hueOff val="-12000000"/>
            <a:satOff val="-41669"/>
            <a:lumOff val="5000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A77BC-463F-4988-B690-38B6D44BF5AE}">
      <dsp:nvSpPr>
        <dsp:cNvPr id="0" name=""/>
        <dsp:cNvSpPr/>
      </dsp:nvSpPr>
      <dsp:spPr>
        <a:xfrm rot="8100000">
          <a:off x="5378213" y="439306"/>
          <a:ext cx="263282" cy="263282"/>
        </a:xfrm>
        <a:prstGeom prst="teardrop">
          <a:avLst>
            <a:gd name="adj" fmla="val 115000"/>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0A8F92-1A5C-4001-AC0A-C074B456CE7B}">
      <dsp:nvSpPr>
        <dsp:cNvPr id="0" name=""/>
        <dsp:cNvSpPr/>
      </dsp:nvSpPr>
      <dsp:spPr>
        <a:xfrm>
          <a:off x="5407462" y="468554"/>
          <a:ext cx="204786" cy="204786"/>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308E811-D40F-478E-A3ED-A7950A4A37D0}">
      <dsp:nvSpPr>
        <dsp:cNvPr id="0" name=""/>
        <dsp:cNvSpPr/>
      </dsp:nvSpPr>
      <dsp:spPr>
        <a:xfrm>
          <a:off x="5696024" y="766272"/>
          <a:ext cx="1410011" cy="1111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Notice of proposed rulemaking to reconsider 2020 AEZ requirements.</a:t>
          </a:r>
        </a:p>
      </dsp:txBody>
      <dsp:txXfrm>
        <a:off x="5696024" y="766272"/>
        <a:ext cx="1410011" cy="1111845"/>
      </dsp:txXfrm>
    </dsp:sp>
    <dsp:sp modelId="{C0674129-9C75-4433-9499-63A774426353}">
      <dsp:nvSpPr>
        <dsp:cNvPr id="0" name=""/>
        <dsp:cNvSpPr/>
      </dsp:nvSpPr>
      <dsp:spPr>
        <a:xfrm>
          <a:off x="5696024" y="375623"/>
          <a:ext cx="1410011" cy="390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2023</a:t>
          </a:r>
        </a:p>
      </dsp:txBody>
      <dsp:txXfrm>
        <a:off x="5696024" y="375623"/>
        <a:ext cx="1410011" cy="390648"/>
      </dsp:txXfrm>
    </dsp:sp>
    <dsp:sp modelId="{04245B7A-6802-4330-A617-CEDFE82014C4}">
      <dsp:nvSpPr>
        <dsp:cNvPr id="0" name=""/>
        <dsp:cNvSpPr/>
      </dsp:nvSpPr>
      <dsp:spPr>
        <a:xfrm>
          <a:off x="5509855" y="766272"/>
          <a:ext cx="0" cy="1111845"/>
        </a:xfrm>
        <a:prstGeom prst="line">
          <a:avLst/>
        </a:prstGeom>
        <a:noFill/>
        <a:ln w="12700" cap="flat" cmpd="sng" algn="ctr">
          <a:solidFill>
            <a:schemeClr val="accent2">
              <a:hueOff val="-14400000"/>
              <a:satOff val="-50003"/>
              <a:lumOff val="60001"/>
              <a:alphaOff val="0"/>
            </a:schemeClr>
          </a:solidFill>
          <a:prstDash val="dash"/>
        </a:ln>
        <a:effectLst/>
      </dsp:spPr>
      <dsp:style>
        <a:lnRef idx="1">
          <a:scrgbClr r="0" g="0" b="0"/>
        </a:lnRef>
        <a:fillRef idx="0">
          <a:scrgbClr r="0" g="0" b="0"/>
        </a:fillRef>
        <a:effectRef idx="0">
          <a:scrgbClr r="0" g="0" b="0"/>
        </a:effectRef>
        <a:fontRef idx="minor"/>
      </dsp:style>
    </dsp:sp>
    <dsp:sp modelId="{522432A2-B218-4605-82C5-5421CCF7642E}">
      <dsp:nvSpPr>
        <dsp:cNvPr id="0" name=""/>
        <dsp:cNvSpPr/>
      </dsp:nvSpPr>
      <dsp:spPr>
        <a:xfrm>
          <a:off x="5485499" y="1842959"/>
          <a:ext cx="67020" cy="70316"/>
        </a:xfrm>
        <a:prstGeom prst="ellipse">
          <a:avLst/>
        </a:prstGeom>
        <a:solidFill>
          <a:schemeClr val="accent2">
            <a:hueOff val="-14400000"/>
            <a:satOff val="-50003"/>
            <a:lumOff val="6000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86B9E-9FD0-4583-948F-8D60D1EFCB39}"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1332D-3647-4B1C-9D99-07518A08295D}" type="slidenum">
              <a:rPr lang="en-US" smtClean="0"/>
              <a:t>‹#›</a:t>
            </a:fld>
            <a:endParaRPr lang="en-US"/>
          </a:p>
        </p:txBody>
      </p:sp>
    </p:spTree>
    <p:extLst>
      <p:ext uri="{BB962C8B-B14F-4D97-AF65-F5344CB8AC3E}">
        <p14:creationId xmlns:p14="http://schemas.microsoft.com/office/powerpoint/2010/main" val="351125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Pesticides are essential for food production and pest control and out goal is to reap these benefits whilst ensuring the adverse effects are minimized and controlled. </a:t>
            </a:r>
          </a:p>
          <a:p>
            <a:endParaRPr lang="en-US" dirty="0"/>
          </a:p>
        </p:txBody>
      </p:sp>
      <p:sp>
        <p:nvSpPr>
          <p:cNvPr id="4" name="Slide Number Placeholder 3"/>
          <p:cNvSpPr>
            <a:spLocks noGrp="1"/>
          </p:cNvSpPr>
          <p:nvPr>
            <p:ph type="sldNum" sz="quarter" idx="5"/>
          </p:nvPr>
        </p:nvSpPr>
        <p:spPr/>
        <p:txBody>
          <a:bodyPr/>
          <a:lstStyle/>
          <a:p>
            <a:fld id="{7A61332D-3647-4B1C-9D99-07518A08295D}" type="slidenum">
              <a:rPr lang="en-US" smtClean="0"/>
              <a:t>3</a:t>
            </a:fld>
            <a:endParaRPr lang="en-US"/>
          </a:p>
        </p:txBody>
      </p:sp>
    </p:spTree>
    <p:extLst>
      <p:ext uri="{BB962C8B-B14F-4D97-AF65-F5344CB8AC3E}">
        <p14:creationId xmlns:p14="http://schemas.microsoft.com/office/powerpoint/2010/main" val="174229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at EPA can’t do it by ourselves so FIFRA gives Primacy to State leading agencies that enter into a cooperative agreement with EPA. </a:t>
            </a:r>
          </a:p>
        </p:txBody>
      </p:sp>
      <p:sp>
        <p:nvSpPr>
          <p:cNvPr id="4" name="Slide Number Placeholder 3"/>
          <p:cNvSpPr>
            <a:spLocks noGrp="1"/>
          </p:cNvSpPr>
          <p:nvPr>
            <p:ph type="sldNum" sz="quarter" idx="5"/>
          </p:nvPr>
        </p:nvSpPr>
        <p:spPr/>
        <p:txBody>
          <a:bodyPr/>
          <a:lstStyle/>
          <a:p>
            <a:fld id="{7A61332D-3647-4B1C-9D99-07518A08295D}" type="slidenum">
              <a:rPr lang="en-US" smtClean="0"/>
              <a:t>4</a:t>
            </a:fld>
            <a:endParaRPr lang="en-US"/>
          </a:p>
        </p:txBody>
      </p:sp>
    </p:spTree>
    <p:extLst>
      <p:ext uri="{BB962C8B-B14F-4D97-AF65-F5344CB8AC3E}">
        <p14:creationId xmlns:p14="http://schemas.microsoft.com/office/powerpoint/2010/main" val="163686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pesticide?</a:t>
            </a:r>
          </a:p>
        </p:txBody>
      </p:sp>
      <p:sp>
        <p:nvSpPr>
          <p:cNvPr id="4" name="Slide Number Placeholder 3"/>
          <p:cNvSpPr>
            <a:spLocks noGrp="1"/>
          </p:cNvSpPr>
          <p:nvPr>
            <p:ph type="sldNum" sz="quarter" idx="5"/>
          </p:nvPr>
        </p:nvSpPr>
        <p:spPr/>
        <p:txBody>
          <a:bodyPr/>
          <a:lstStyle/>
          <a:p>
            <a:fld id="{7A61332D-3647-4B1C-9D99-07518A08295D}" type="slidenum">
              <a:rPr lang="en-US" smtClean="0"/>
              <a:t>5</a:t>
            </a:fld>
            <a:endParaRPr lang="en-US"/>
          </a:p>
        </p:txBody>
      </p:sp>
    </p:spTree>
    <p:extLst>
      <p:ext uri="{BB962C8B-B14F-4D97-AF65-F5344CB8AC3E}">
        <p14:creationId xmlns:p14="http://schemas.microsoft.com/office/powerpoint/2010/main" val="256673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considers a substance to be intended for a pesticidal purpose if the person who distributes or sells the substance states or implies that the substance can or should be used as a pesticide or that the product consists of, or contains, an active ingredient and that it can be used to manufacture a pesticide. EPA also considers a substance to be a pesticide if it consists of one or more pesticidal active ingredients and it has no significant commercially valuable use as distributed and sold except as a pesticide or for use to manufacture a pesticide. Finally, EPA considers a substance to be a pesticide if the person who distributes or sells it has actual or constructive knowledge that the substance will be used or is intended to be used as a pesticide.</a:t>
            </a:r>
          </a:p>
        </p:txBody>
      </p:sp>
      <p:sp>
        <p:nvSpPr>
          <p:cNvPr id="4" name="Slide Number Placeholder 3"/>
          <p:cNvSpPr>
            <a:spLocks noGrp="1"/>
          </p:cNvSpPr>
          <p:nvPr>
            <p:ph type="sldNum" sz="quarter" idx="5"/>
          </p:nvPr>
        </p:nvSpPr>
        <p:spPr/>
        <p:txBody>
          <a:bodyPr/>
          <a:lstStyle/>
          <a:p>
            <a:fld id="{7A61332D-3647-4B1C-9D99-07518A08295D}" type="slidenum">
              <a:rPr lang="en-US" smtClean="0"/>
              <a:t>6</a:t>
            </a:fld>
            <a:endParaRPr lang="en-US"/>
          </a:p>
        </p:txBody>
      </p:sp>
    </p:spTree>
    <p:extLst>
      <p:ext uri="{BB962C8B-B14F-4D97-AF65-F5344CB8AC3E}">
        <p14:creationId xmlns:p14="http://schemas.microsoft.com/office/powerpoint/2010/main" val="8870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in the US …</a:t>
            </a:r>
          </a:p>
          <a:p>
            <a:r>
              <a:rPr lang="en-US" dirty="0"/>
              <a:t>From USGS in 2017</a:t>
            </a:r>
          </a:p>
          <a:p>
            <a:r>
              <a:rPr lang="en-US" dirty="0"/>
              <a:t>https://www.usgs.gov/centers/ohio-kentucky-indiana-water-science-center/science/pesticides#:~:text=About%201%20billion%20pounds%20of,%2C%20insects%2C%20and%20other%20pests.</a:t>
            </a:r>
          </a:p>
          <a:p>
            <a:endParaRPr lang="en-US" dirty="0"/>
          </a:p>
        </p:txBody>
      </p:sp>
      <p:sp>
        <p:nvSpPr>
          <p:cNvPr id="4" name="Slide Number Placeholder 3"/>
          <p:cNvSpPr>
            <a:spLocks noGrp="1"/>
          </p:cNvSpPr>
          <p:nvPr>
            <p:ph type="sldNum" sz="quarter" idx="5"/>
          </p:nvPr>
        </p:nvSpPr>
        <p:spPr/>
        <p:txBody>
          <a:bodyPr/>
          <a:lstStyle/>
          <a:p>
            <a:fld id="{7A61332D-3647-4B1C-9D99-07518A08295D}" type="slidenum">
              <a:rPr lang="en-US" smtClean="0"/>
              <a:t>7</a:t>
            </a:fld>
            <a:endParaRPr lang="en-US"/>
          </a:p>
        </p:txBody>
      </p:sp>
    </p:spTree>
    <p:extLst>
      <p:ext uri="{BB962C8B-B14F-4D97-AF65-F5344CB8AC3E}">
        <p14:creationId xmlns:p14="http://schemas.microsoft.com/office/powerpoint/2010/main" val="403487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chemeClr val="tx2"/>
                </a:solidFill>
                <a:effectLst/>
              </a:rPr>
              <a:t>A designated representative is a person or organization to whom an agricultural worker gives written authorization to exercise the worker's rights under this law. A designated representative </a:t>
            </a:r>
            <a:r>
              <a:rPr lang="en-US" b="0" i="0" dirty="0">
                <a:solidFill>
                  <a:schemeClr val="tx2"/>
                </a:solidFill>
                <a:effectLst/>
                <a:highlight>
                  <a:srgbClr val="FFFF00"/>
                </a:highlight>
              </a:rPr>
              <a:t>may</a:t>
            </a:r>
            <a:r>
              <a:rPr lang="en-US" b="0" i="0" dirty="0">
                <a:solidFill>
                  <a:schemeClr val="tx2"/>
                </a:solidFill>
                <a:effectLst/>
              </a:rPr>
              <a:t> become certified by submitting a request to TDA</a:t>
            </a:r>
          </a:p>
          <a:p>
            <a:pPr algn="l"/>
            <a:r>
              <a:rPr lang="en-US" b="0" i="0" dirty="0">
                <a:solidFill>
                  <a:schemeClr val="tx2"/>
                </a:solidFill>
                <a:effectLst/>
              </a:rPr>
              <a:t>The workplace chemical list (WCL) is a record that covered employers must keep of all applications made at the workplace in excess of the threshold amount. All applicable crop sheets and the corresponding MSDS for each chemical listed must accompany the WCL as an attachment. TDA provides a form on which these records may be kept. The employer must maintain these records for 30 years or send them to TDA headquarters annually.</a:t>
            </a:r>
          </a:p>
          <a:p>
            <a:pPr algn="l"/>
            <a:r>
              <a:rPr lang="en-US" b="0" i="0" dirty="0">
                <a:solidFill>
                  <a:schemeClr val="tx2"/>
                </a:solidFill>
                <a:effectLst/>
              </a:rPr>
              <a:t>Covered employers are required to allow workers they employ or their representatives to view the WCL and attachments. Additionally, members of the surrounding community </a:t>
            </a:r>
            <a:r>
              <a:rPr lang="en-US" b="0" i="0" dirty="0">
                <a:solidFill>
                  <a:srgbClr val="000000"/>
                </a:solidFill>
                <a:effectLst/>
              </a:rPr>
              <a:t>will have access to the list. A member of the community is defined as a person who works, lives, goes to school, stays in a nursing home or hospital within 1/4-mile of the covered employer's workplace.</a:t>
            </a:r>
          </a:p>
          <a:p>
            <a:endParaRPr lang="en-US" dirty="0"/>
          </a:p>
        </p:txBody>
      </p:sp>
      <p:sp>
        <p:nvSpPr>
          <p:cNvPr id="4" name="Slide Number Placeholder 3"/>
          <p:cNvSpPr>
            <a:spLocks noGrp="1"/>
          </p:cNvSpPr>
          <p:nvPr>
            <p:ph type="sldNum" sz="quarter" idx="5"/>
          </p:nvPr>
        </p:nvSpPr>
        <p:spPr/>
        <p:txBody>
          <a:bodyPr/>
          <a:lstStyle/>
          <a:p>
            <a:fld id="{7A61332D-3647-4B1C-9D99-07518A08295D}" type="slidenum">
              <a:rPr lang="en-US" smtClean="0"/>
              <a:t>15</a:t>
            </a:fld>
            <a:endParaRPr lang="en-US"/>
          </a:p>
        </p:txBody>
      </p:sp>
    </p:spTree>
    <p:extLst>
      <p:ext uri="{BB962C8B-B14F-4D97-AF65-F5344CB8AC3E}">
        <p14:creationId xmlns:p14="http://schemas.microsoft.com/office/powerpoint/2010/main" val="2763948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7B5284-B952-4AEE-AFA2-6B74469CF820}"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AA8E6ACE-39B1-9A4E-BE16-5C3EA57E39BD}"/>
              </a:ext>
            </a:extLst>
          </p:cNvPr>
          <p:cNvPicPr>
            <a:picLocks noChangeAspect="1"/>
          </p:cNvPicPr>
          <p:nvPr userDrawn="1"/>
        </p:nvPicPr>
        <p:blipFill>
          <a:blip r:embed="rId2"/>
          <a:stretch>
            <a:fillRect/>
          </a:stretch>
        </p:blipFill>
        <p:spPr>
          <a:xfrm>
            <a:off x="7511049" y="1510904"/>
            <a:ext cx="1762953" cy="5411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66F93-5C65-4DFA-801A-3A3D7A88C15D}"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BA990-C1EA-43D1-812D-92E01F2484BD}"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1A89B-92C5-41ED-BC5A-B5867ACCA298}"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2E567-A5A9-4FF9-BDD6-0853E455F980}"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956E4-1830-4EB3-963D-E4B10DC4FC94}"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06421-D460-49F3-BB6C-52600125AF65}"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24F4E9-C634-464F-AB36-FAA3498EA98F}"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76F78B-14F6-4ABB-9E93-97234C421317}"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1AD39-6B3E-4AF8-B475-8104E1225E88}" type="datetime1">
              <a:rPr lang="en-US" smtClean="0"/>
              <a:t>10/2/2023</a:t>
            </a:fld>
            <a:endParaRPr lang="en-US" dirty="0"/>
          </a:p>
        </p:txBody>
      </p:sp>
      <p:sp>
        <p:nvSpPr>
          <p:cNvPr id="5" name="Footer Placeholder 4"/>
          <p:cNvSpPr>
            <a:spLocks noGrp="1"/>
          </p:cNvSpPr>
          <p:nvPr>
            <p:ph type="ftr" sz="quarter" idx="11"/>
          </p:nvPr>
        </p:nvSpPr>
        <p:spPr/>
        <p:txBody>
          <a:bodyPr/>
          <a:lstStyle/>
          <a:p>
            <a:r>
              <a:rPr lang="en-US"/>
              <a:t>U.S. Environmental Protection Agency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6008B1-7836-4B04-A1A9-476EB5A77851}"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U.S. Environmental Protection Agency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D8287F-DB73-4ED2-9AF3-D64838A888D3}" type="datetime1">
              <a:rPr lang="en-US" smtClean="0"/>
              <a:t>10/2/2023</a:t>
            </a:fld>
            <a:endParaRPr lang="en-US" dirty="0"/>
          </a:p>
        </p:txBody>
      </p:sp>
      <p:sp>
        <p:nvSpPr>
          <p:cNvPr id="8" name="Footer Placeholder 7"/>
          <p:cNvSpPr>
            <a:spLocks noGrp="1"/>
          </p:cNvSpPr>
          <p:nvPr>
            <p:ph type="ftr" sz="quarter" idx="11"/>
          </p:nvPr>
        </p:nvSpPr>
        <p:spPr/>
        <p:txBody>
          <a:bodyPr/>
          <a:lstStyle/>
          <a:p>
            <a:r>
              <a:rPr lang="en-US"/>
              <a:t>U.S. Environmental Protection Agency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4350A-5F8C-4B0C-BF26-BDCA4D93E952}" type="datetime1">
              <a:rPr lang="en-US" smtClean="0"/>
              <a:t>10/2/2023</a:t>
            </a:fld>
            <a:endParaRPr lang="en-US" dirty="0"/>
          </a:p>
        </p:txBody>
      </p:sp>
      <p:sp>
        <p:nvSpPr>
          <p:cNvPr id="4" name="Footer Placeholder 3"/>
          <p:cNvSpPr>
            <a:spLocks noGrp="1"/>
          </p:cNvSpPr>
          <p:nvPr>
            <p:ph type="ftr" sz="quarter" idx="11"/>
          </p:nvPr>
        </p:nvSpPr>
        <p:spPr/>
        <p:txBody>
          <a:bodyPr/>
          <a:lstStyle/>
          <a:p>
            <a:r>
              <a:rPr lang="en-US"/>
              <a:t>U.S. Environmental Protection Agency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E6AB8-1B33-4ABF-8530-F6B5B9353818}" type="datetime1">
              <a:rPr lang="en-US" smtClean="0"/>
              <a:t>10/2/2023</a:t>
            </a:fld>
            <a:endParaRPr lang="en-US" dirty="0"/>
          </a:p>
        </p:txBody>
      </p:sp>
      <p:sp>
        <p:nvSpPr>
          <p:cNvPr id="3" name="Footer Placeholder 2"/>
          <p:cNvSpPr>
            <a:spLocks noGrp="1"/>
          </p:cNvSpPr>
          <p:nvPr>
            <p:ph type="ftr" sz="quarter" idx="11"/>
          </p:nvPr>
        </p:nvSpPr>
        <p:spPr/>
        <p:txBody>
          <a:bodyPr/>
          <a:lstStyle/>
          <a:p>
            <a:r>
              <a:rPr lang="en-US"/>
              <a:t>U.S. Environmental Protection Agency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8D073-F84F-484D-B6D2-D5094142DCAD}"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U.S. Environmental Protection Agency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42DC71-ED45-43A8-8E75-DE1A989B8F07}" type="datetime1">
              <a:rPr lang="en-US" smtClean="0"/>
              <a:t>10/2/2023</a:t>
            </a:fld>
            <a:endParaRPr lang="en-US" dirty="0"/>
          </a:p>
        </p:txBody>
      </p:sp>
      <p:sp>
        <p:nvSpPr>
          <p:cNvPr id="6" name="Footer Placeholder 5"/>
          <p:cNvSpPr>
            <a:spLocks noGrp="1"/>
          </p:cNvSpPr>
          <p:nvPr>
            <p:ph type="ftr" sz="quarter" idx="11"/>
          </p:nvPr>
        </p:nvSpPr>
        <p:spPr/>
        <p:txBody>
          <a:bodyPr/>
          <a:lstStyle/>
          <a:p>
            <a:r>
              <a:rPr lang="en-US"/>
              <a:t>U.S. Environmental Protection Agency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5A7AE9-4026-4799-BA56-990D0F034CF3}" type="datetime1">
              <a:rPr lang="en-US" smtClean="0"/>
              <a:t>10/2/2023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U.S. Environmental Protection Agency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npic.orst.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a.gov/pesticide-worker-safety" TargetMode="External"/><Relationship Id="rId2" Type="http://schemas.openxmlformats.org/officeDocument/2006/relationships/hyperlink" Target="mailto:Garcia.diego01@ep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FADF-E92B-C840-8EC9-70F7A404268D}"/>
              </a:ext>
            </a:extLst>
          </p:cNvPr>
          <p:cNvSpPr>
            <a:spLocks noGrp="1"/>
          </p:cNvSpPr>
          <p:nvPr>
            <p:ph type="ctrTitle"/>
          </p:nvPr>
        </p:nvSpPr>
        <p:spPr/>
        <p:txBody>
          <a:bodyPr/>
          <a:lstStyle/>
          <a:p>
            <a:pPr algn="ctr"/>
            <a:r>
              <a:rPr lang="en-US" dirty="0"/>
              <a:t>EPA Farmworker Protection</a:t>
            </a:r>
          </a:p>
        </p:txBody>
      </p:sp>
      <p:sp>
        <p:nvSpPr>
          <p:cNvPr id="3" name="Subtitle 2">
            <a:extLst>
              <a:ext uri="{FF2B5EF4-FFF2-40B4-BE49-F238E27FC236}">
                <a16:creationId xmlns:a16="http://schemas.microsoft.com/office/drawing/2014/main" id="{0799960A-5E6F-394A-A0DA-96ADB78E7917}"/>
              </a:ext>
            </a:extLst>
          </p:cNvPr>
          <p:cNvSpPr>
            <a:spLocks noGrp="1"/>
          </p:cNvSpPr>
          <p:nvPr>
            <p:ph type="subTitle" idx="1"/>
          </p:nvPr>
        </p:nvSpPr>
        <p:spPr>
          <a:xfrm>
            <a:off x="1507067" y="4050833"/>
            <a:ext cx="7766936" cy="2134814"/>
          </a:xfrm>
        </p:spPr>
        <p:txBody>
          <a:bodyPr>
            <a:normAutofit/>
          </a:bodyPr>
          <a:lstStyle/>
          <a:p>
            <a:pPr algn="ctr"/>
            <a:r>
              <a:rPr lang="en-US" b="1" dirty="0">
                <a:solidFill>
                  <a:schemeClr val="bg1">
                    <a:lumMod val="50000"/>
                  </a:schemeClr>
                </a:solidFill>
              </a:rPr>
              <a:t>Diego Garcia</a:t>
            </a:r>
          </a:p>
          <a:p>
            <a:pPr algn="ctr"/>
            <a:r>
              <a:rPr lang="en-US" b="1" dirty="0">
                <a:solidFill>
                  <a:schemeClr val="bg1">
                    <a:lumMod val="50000"/>
                  </a:schemeClr>
                </a:solidFill>
              </a:rPr>
              <a:t>Pesticides Section</a:t>
            </a:r>
          </a:p>
          <a:p>
            <a:pPr algn="ctr"/>
            <a:r>
              <a:rPr lang="en-US" sz="1800" kern="1200" dirty="0">
                <a:solidFill>
                  <a:schemeClr val="bg1">
                    <a:lumMod val="50000"/>
                  </a:schemeClr>
                </a:solidFill>
                <a:ea typeface="ＭＳ Ｐゴシック" panose="020B0600070205080204" pitchFamily="34" charset="-128"/>
              </a:rPr>
              <a:t>EPA R6 Land, Chemicals &amp; Redevelopment Division</a:t>
            </a:r>
            <a:br>
              <a:rPr lang="en-US" sz="1800" dirty="0">
                <a:solidFill>
                  <a:schemeClr val="bg1">
                    <a:lumMod val="50000"/>
                  </a:schemeClr>
                </a:solidFill>
              </a:rPr>
            </a:br>
            <a:br>
              <a:rPr lang="en-US" sz="1800" dirty="0">
                <a:solidFill>
                  <a:schemeClr val="bg1">
                    <a:lumMod val="50000"/>
                  </a:schemeClr>
                </a:solidFill>
              </a:rPr>
            </a:br>
            <a:r>
              <a:rPr lang="en-US" dirty="0">
                <a:solidFill>
                  <a:schemeClr val="bg1">
                    <a:lumMod val="50000"/>
                  </a:schemeClr>
                </a:solidFill>
              </a:rPr>
              <a:t>August</a:t>
            </a:r>
            <a:r>
              <a:rPr lang="en-US" sz="1800" dirty="0">
                <a:solidFill>
                  <a:schemeClr val="bg1">
                    <a:lumMod val="50000"/>
                  </a:schemeClr>
                </a:solidFill>
              </a:rPr>
              <a:t> Farmworker Coalition Meeting</a:t>
            </a:r>
            <a:br>
              <a:rPr lang="en-US" sz="1800" dirty="0">
                <a:solidFill>
                  <a:schemeClr val="bg1">
                    <a:lumMod val="50000"/>
                  </a:schemeClr>
                </a:solidFill>
              </a:rPr>
            </a:br>
            <a:r>
              <a:rPr lang="en-US" dirty="0">
                <a:solidFill>
                  <a:schemeClr val="bg1">
                    <a:lumMod val="50000"/>
                  </a:schemeClr>
                </a:solidFill>
              </a:rPr>
              <a:t>August 23</a:t>
            </a:r>
            <a:r>
              <a:rPr lang="en-US" sz="1800" dirty="0">
                <a:solidFill>
                  <a:schemeClr val="bg1">
                    <a:lumMod val="50000"/>
                  </a:schemeClr>
                </a:solidFill>
              </a:rPr>
              <a:t>, 2023</a:t>
            </a:r>
            <a:endParaRPr lang="en-US" dirty="0">
              <a:solidFill>
                <a:schemeClr val="bg1">
                  <a:lumMod val="50000"/>
                </a:schemeClr>
              </a:solidFill>
            </a:endParaRPr>
          </a:p>
        </p:txBody>
      </p:sp>
    </p:spTree>
    <p:extLst>
      <p:ext uri="{BB962C8B-B14F-4D97-AF65-F5344CB8AC3E}">
        <p14:creationId xmlns:p14="http://schemas.microsoft.com/office/powerpoint/2010/main" val="189649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D98D-620E-B138-E977-BEB584B6BEE4}"/>
              </a:ext>
            </a:extLst>
          </p:cNvPr>
          <p:cNvSpPr>
            <a:spLocks noGrp="1"/>
          </p:cNvSpPr>
          <p:nvPr>
            <p:ph type="title"/>
          </p:nvPr>
        </p:nvSpPr>
        <p:spPr/>
        <p:txBody>
          <a:bodyPr/>
          <a:lstStyle/>
          <a:p>
            <a:r>
              <a:rPr lang="en-US" dirty="0"/>
              <a:t>Worker Protection Standard</a:t>
            </a:r>
          </a:p>
        </p:txBody>
      </p:sp>
      <p:pic>
        <p:nvPicPr>
          <p:cNvPr id="6" name="Content Placeholder 5">
            <a:extLst>
              <a:ext uri="{FF2B5EF4-FFF2-40B4-BE49-F238E27FC236}">
                <a16:creationId xmlns:a16="http://schemas.microsoft.com/office/drawing/2014/main" id="{BCDF6C3D-7B80-ADD7-7572-1AAD613B0D31}"/>
              </a:ext>
            </a:extLst>
          </p:cNvPr>
          <p:cNvPicPr>
            <a:picLocks noGrp="1" noChangeAspect="1"/>
          </p:cNvPicPr>
          <p:nvPr>
            <p:ph idx="1"/>
          </p:nvPr>
        </p:nvPicPr>
        <p:blipFill>
          <a:blip r:embed="rId2"/>
          <a:stretch>
            <a:fillRect/>
          </a:stretch>
        </p:blipFill>
        <p:spPr>
          <a:xfrm>
            <a:off x="2415476" y="1930400"/>
            <a:ext cx="5805313" cy="3884031"/>
          </a:xfrm>
          <a:prstGeom prst="rect">
            <a:avLst/>
          </a:prstGeom>
        </p:spPr>
      </p:pic>
      <p:sp>
        <p:nvSpPr>
          <p:cNvPr id="4" name="Footer Placeholder 3">
            <a:extLst>
              <a:ext uri="{FF2B5EF4-FFF2-40B4-BE49-F238E27FC236}">
                <a16:creationId xmlns:a16="http://schemas.microsoft.com/office/drawing/2014/main" id="{536F7494-6C5F-9916-FB70-D6BF9257D52B}"/>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CA6C6235-A5A1-52A7-A04D-3BED914EFAB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86054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B370-5B17-DE7D-4C73-D6AB06A41643}"/>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06171181-4132-8A34-FA6B-AE9F7515BA50}"/>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WPS is designed to protect agricultural workers and pesticide handlers from potential exposure to pesticides in agricultural settings. It applies to farms, forests, nurseries, and greenhouses where agricultural use pesticides are used in the production of agricultural plants.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WPS is very specific but it doesn’t mean that a circumstance that doesn’t fall under it has no protections for workers, the Label has to be followed.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66D4D244-0A1D-F5B5-4A29-DAC2EF8ACFB7}"/>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53D202E9-565D-F6AE-0D7F-C91144FE43DF}"/>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592346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B370-5B17-DE7D-4C73-D6AB06A41643}"/>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06171181-4132-8A34-FA6B-AE9F7515BA50}"/>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Key provisions of the WPS include: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Notification: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are required to notify workers about pesticide-treated areas and provide specific information about the pesticides being used, such as the product name, active ingredients, and restricted-entry intervals.</a:t>
            </a:r>
          </a:p>
          <a:p>
            <a:pPr>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Training: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must provide workers with training on pesticide safety, including topics such as pesticide hazards, proper handling and use, personal protective equipment (PPE), and decontamination procedures.</a:t>
            </a:r>
          </a:p>
          <a:p>
            <a:endParaRPr lang="en-US" dirty="0"/>
          </a:p>
        </p:txBody>
      </p:sp>
      <p:sp>
        <p:nvSpPr>
          <p:cNvPr id="4" name="Footer Placeholder 3">
            <a:extLst>
              <a:ext uri="{FF2B5EF4-FFF2-40B4-BE49-F238E27FC236}">
                <a16:creationId xmlns:a16="http://schemas.microsoft.com/office/drawing/2014/main" id="{66D4D244-0A1D-F5B5-4A29-DAC2EF8ACFB7}"/>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53D202E9-565D-F6AE-0D7F-C91144FE43D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1413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650C-A299-6FDB-0ED1-30D9FFC80417}"/>
              </a:ext>
            </a:extLst>
          </p:cNvPr>
          <p:cNvSpPr>
            <a:spLocks noGrp="1"/>
          </p:cNvSpPr>
          <p:nvPr>
            <p:ph type="title"/>
          </p:nvPr>
        </p:nvSpPr>
        <p:spPr/>
        <p:txBody>
          <a:bodyPr/>
          <a:lstStyle/>
          <a:p>
            <a:r>
              <a:rPr lang="en-US" dirty="0"/>
              <a:t>WPS	</a:t>
            </a:r>
          </a:p>
        </p:txBody>
      </p:sp>
      <p:sp>
        <p:nvSpPr>
          <p:cNvPr id="3" name="Content Placeholder 2">
            <a:extLst>
              <a:ext uri="{FF2B5EF4-FFF2-40B4-BE49-F238E27FC236}">
                <a16:creationId xmlns:a16="http://schemas.microsoft.com/office/drawing/2014/main" id="{9788DCCC-6CFB-E4CD-04F1-64A2A585E570}"/>
              </a:ext>
            </a:extLst>
          </p:cNvPr>
          <p:cNvSpPr>
            <a:spLocks noGrp="1"/>
          </p:cNvSpPr>
          <p:nvPr>
            <p:ph idx="1"/>
          </p:nvPr>
        </p:nvSpPr>
        <p:spPr/>
        <p:txBody>
          <a:bodyPr/>
          <a:lstStyle/>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Restricted-entry intervals (REIs): </a:t>
            </a:r>
            <a:r>
              <a:rPr lang="en-US" sz="1800" dirty="0">
                <a:effectLst/>
                <a:latin typeface="Calibri" panose="020F0502020204030204" pitchFamily="34" charset="0"/>
                <a:ea typeface="Calibri" panose="020F0502020204030204" pitchFamily="34" charset="0"/>
                <a:cs typeface="Times New Roman" panose="02020603050405020304" pitchFamily="18" charset="0"/>
              </a:rPr>
              <a:t>REIs are established to minimize worker exposure to pesticides. Employers must ensure that workers do not enter pesticide-treated areas during the specified REI, unless they have received specific training and are wearing the appropriate PPE.</a:t>
            </a:r>
          </a:p>
          <a:p>
            <a:pPr marL="0" indent="0">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Personal Protective Equipment (PPE):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must provide and ensure the proper use of PPE, such as gloves, coveralls, and respirators, to protect workers from pesticide exposure.</a:t>
            </a:r>
          </a:p>
          <a:p>
            <a:endParaRPr lang="en-US" dirty="0"/>
          </a:p>
        </p:txBody>
      </p:sp>
      <p:sp>
        <p:nvSpPr>
          <p:cNvPr id="4" name="Footer Placeholder 3">
            <a:extLst>
              <a:ext uri="{FF2B5EF4-FFF2-40B4-BE49-F238E27FC236}">
                <a16:creationId xmlns:a16="http://schemas.microsoft.com/office/drawing/2014/main" id="{900EAD9A-3005-C965-72FA-60608A77B614}"/>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CD6E7BF7-3E9A-7252-D204-B3A8069C30B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0738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716F-EE1F-1F3B-4CF3-5BA633C35303}"/>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CA6116A1-69BC-E7A1-D91A-0C98B0A17415}"/>
              </a:ext>
            </a:extLst>
          </p:cNvPr>
          <p:cNvSpPr>
            <a:spLocks noGrp="1"/>
          </p:cNvSpPr>
          <p:nvPr>
            <p:ph idx="1"/>
          </p:nvPr>
        </p:nvSpPr>
        <p:spPr/>
        <p:txBody>
          <a:bodyPr/>
          <a:lstStyle/>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Decontamination and Washing Facilities: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are required to provide adequate decontamination and washing facilities, including clean water, soap, and towels, to allow workers to remove pesticides from their bodies and clothing.</a:t>
            </a:r>
          </a:p>
          <a:p>
            <a:pPr>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Hazard Communication: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WPS mandates that employers display warning signs in treated areas and provide access to safety information, such as Safety Data Sheets (SDS), to inform workers about the potential hazards associated with the pesticides being used.</a:t>
            </a:r>
          </a:p>
          <a:p>
            <a:endParaRPr lang="en-US" dirty="0"/>
          </a:p>
        </p:txBody>
      </p:sp>
      <p:sp>
        <p:nvSpPr>
          <p:cNvPr id="4" name="Footer Placeholder 3">
            <a:extLst>
              <a:ext uri="{FF2B5EF4-FFF2-40B4-BE49-F238E27FC236}">
                <a16:creationId xmlns:a16="http://schemas.microsoft.com/office/drawing/2014/main" id="{0109F610-8C31-003B-DB8C-C5CAB1279E4E}"/>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9230E5EF-EE8C-14C0-F02A-C7E5FCCEFFC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04072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E841-C624-D4FF-0E5E-448BB95C026F}"/>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BF674CE5-D4FD-20C1-A467-138192407554}"/>
              </a:ext>
            </a:extLst>
          </p:cNvPr>
          <p:cNvSpPr>
            <a:spLocks noGrp="1"/>
          </p:cNvSpPr>
          <p:nvPr>
            <p:ph idx="1"/>
          </p:nvPr>
        </p:nvSpPr>
        <p:spPr/>
        <p:txBody>
          <a:bodyPr/>
          <a:lstStyle/>
          <a:p>
            <a:pPr>
              <a:spcBef>
                <a:spcPts val="0"/>
              </a:spcBef>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Recordkeeping: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Employers must maintain records related to pesticide applications, training, and other WPS compliance measures.</a:t>
            </a:r>
          </a:p>
          <a:p>
            <a:pPr>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Retaliation: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Employers cannot intimidate, threaten, coerce, discriminate against, prevent, discourage or fire any worker or handler from complying with the WPS. </a:t>
            </a:r>
            <a:r>
              <a:rPr lang="en-US" sz="1800" dirty="0">
                <a:solidFill>
                  <a:schemeClr val="tx1"/>
                </a:solidFill>
                <a:effectLst/>
                <a:latin typeface="Calibri" panose="020F0502020204030204" pitchFamily="34" charset="0"/>
                <a:ea typeface="Times New Roman" panose="02020603050405020304" pitchFamily="18" charset="0"/>
              </a:rPr>
              <a:t>Employers cannot prevent or discourage compliance with the WPS through intimidation, coercion, discrimination or threat of firing.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BA0F4D2-6A60-8CA4-7325-063FF15B986B}"/>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603F2AA2-D109-459E-B80C-944C57DD3245}"/>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82820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44B4-6C12-C8A1-D34E-9C70895F9F10}"/>
              </a:ext>
            </a:extLst>
          </p:cNvPr>
          <p:cNvSpPr>
            <a:spLocks noGrp="1"/>
          </p:cNvSpPr>
          <p:nvPr>
            <p:ph type="title"/>
          </p:nvPr>
        </p:nvSpPr>
        <p:spPr/>
        <p:txBody>
          <a:bodyPr/>
          <a:lstStyle/>
          <a:p>
            <a:r>
              <a:rPr lang="en-US" dirty="0"/>
              <a:t>WPS</a:t>
            </a:r>
          </a:p>
        </p:txBody>
      </p:sp>
      <p:sp>
        <p:nvSpPr>
          <p:cNvPr id="3" name="Content Placeholder 2">
            <a:extLst>
              <a:ext uri="{FF2B5EF4-FFF2-40B4-BE49-F238E27FC236}">
                <a16:creationId xmlns:a16="http://schemas.microsoft.com/office/drawing/2014/main" id="{7EABD852-86E5-6139-F65B-5D310F2FDAA8}"/>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WPS aims to protect agricultural workers and pesticide handlers by ensuring they have the necessary information, training, and protective measures to minimize their exposure to pesticides and maintain a safe working environment.</a:t>
            </a:r>
          </a:p>
          <a:p>
            <a:r>
              <a:rPr lang="en-US" dirty="0">
                <a:latin typeface="Calibri" panose="020F0502020204030204" pitchFamily="34" charset="0"/>
                <a:ea typeface="Calibri" panose="020F0502020204030204" pitchFamily="34" charset="0"/>
                <a:cs typeface="Times New Roman" panose="02020603050405020304" pitchFamily="18" charset="0"/>
              </a:rPr>
              <a:t>The WPS protects agricultural employees </a:t>
            </a:r>
            <a:r>
              <a:rPr lang="en-US" i="1" u="sng" dirty="0">
                <a:latin typeface="Calibri" panose="020F0502020204030204" pitchFamily="34" charset="0"/>
                <a:ea typeface="Calibri" panose="020F0502020204030204" pitchFamily="34" charset="0"/>
                <a:cs typeface="Times New Roman" panose="02020603050405020304" pitchFamily="18" charset="0"/>
              </a:rPr>
              <a:t>regardless</a:t>
            </a:r>
            <a:r>
              <a:rPr lang="en-US" dirty="0">
                <a:latin typeface="Calibri" panose="020F0502020204030204" pitchFamily="34" charset="0"/>
                <a:ea typeface="Calibri" panose="020F0502020204030204" pitchFamily="34" charset="0"/>
                <a:cs typeface="Times New Roman" panose="02020603050405020304" pitchFamily="18" charset="0"/>
              </a:rPr>
              <a:t> of their legal status</a:t>
            </a:r>
            <a:endParaRPr lang="en-US" dirty="0"/>
          </a:p>
        </p:txBody>
      </p:sp>
      <p:sp>
        <p:nvSpPr>
          <p:cNvPr id="4" name="Footer Placeholder 3">
            <a:extLst>
              <a:ext uri="{FF2B5EF4-FFF2-40B4-BE49-F238E27FC236}">
                <a16:creationId xmlns:a16="http://schemas.microsoft.com/office/drawing/2014/main" id="{53CCAC24-9C16-E68D-370D-DD089C7115DF}"/>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83634D92-641E-8926-5B37-53D398780F4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69023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5C00-7DCC-82FC-A3A9-A29FBAA60076}"/>
              </a:ext>
            </a:extLst>
          </p:cNvPr>
          <p:cNvSpPr>
            <a:spLocks noGrp="1"/>
          </p:cNvSpPr>
          <p:nvPr>
            <p:ph type="title"/>
          </p:nvPr>
        </p:nvSpPr>
        <p:spPr/>
        <p:txBody>
          <a:bodyPr/>
          <a:lstStyle/>
          <a:p>
            <a:r>
              <a:rPr lang="en-US" dirty="0"/>
              <a:t>Designated Representative and Texas Worker Protection Law</a:t>
            </a:r>
          </a:p>
        </p:txBody>
      </p:sp>
      <p:sp>
        <p:nvSpPr>
          <p:cNvPr id="3" name="Content Placeholder 2">
            <a:extLst>
              <a:ext uri="{FF2B5EF4-FFF2-40B4-BE49-F238E27FC236}">
                <a16:creationId xmlns:a16="http://schemas.microsoft.com/office/drawing/2014/main" id="{5C788FA7-4C3D-FF5D-70A6-601F44066A37}"/>
              </a:ext>
            </a:extLst>
          </p:cNvPr>
          <p:cNvSpPr>
            <a:spLocks noGrp="1"/>
          </p:cNvSpPr>
          <p:nvPr>
            <p:ph idx="1"/>
          </p:nvPr>
        </p:nvSpPr>
        <p:spPr/>
        <p:txBody>
          <a:bodyPr>
            <a:normAutofit fontScale="92500"/>
          </a:bodyPr>
          <a:lstStyle/>
          <a:p>
            <a:pPr algn="l"/>
            <a:r>
              <a:rPr lang="en-US" sz="3400" dirty="0">
                <a:solidFill>
                  <a:schemeClr val="tx2"/>
                </a:solidFill>
              </a:rPr>
              <a:t>G</a:t>
            </a:r>
            <a:r>
              <a:rPr lang="en-US" sz="3400" b="0" i="0" dirty="0">
                <a:solidFill>
                  <a:schemeClr val="tx2"/>
                </a:solidFill>
                <a:effectLst/>
              </a:rPr>
              <a:t>ives the workers the right to:</a:t>
            </a:r>
          </a:p>
          <a:p>
            <a:pPr lvl="1"/>
            <a:r>
              <a:rPr lang="en-US" sz="2100" b="0" i="0" dirty="0">
                <a:solidFill>
                  <a:schemeClr val="tx2"/>
                </a:solidFill>
                <a:effectLst/>
              </a:rPr>
              <a:t>receive crop sheets from covered employers;</a:t>
            </a:r>
          </a:p>
          <a:p>
            <a:pPr lvl="1"/>
            <a:r>
              <a:rPr lang="en-US" sz="2100" b="0" i="0" dirty="0">
                <a:solidFill>
                  <a:schemeClr val="tx2"/>
                </a:solidFill>
                <a:effectLst/>
              </a:rPr>
              <a:t>be informed about pesticides applied to the fields where they will be working;</a:t>
            </a:r>
          </a:p>
          <a:p>
            <a:pPr lvl="1"/>
            <a:r>
              <a:rPr lang="en-US" sz="2100" b="0" i="0" dirty="0">
                <a:solidFill>
                  <a:schemeClr val="tx2"/>
                </a:solidFill>
                <a:effectLst/>
              </a:rPr>
              <a:t>name an individual or organization to represent an individual worker when trying to obtain pesticide information from the covered employer;</a:t>
            </a:r>
          </a:p>
          <a:p>
            <a:pPr lvl="1"/>
            <a:r>
              <a:rPr lang="en-US" sz="2100" b="0" i="0" dirty="0">
                <a:solidFill>
                  <a:schemeClr val="tx2"/>
                </a:solidFill>
                <a:effectLst/>
              </a:rPr>
              <a:t>obtain a list of pesticides used at the workplace from the employer; and</a:t>
            </a:r>
          </a:p>
          <a:p>
            <a:pPr lvl="1"/>
            <a:r>
              <a:rPr lang="en-US" sz="2100" b="0" i="0" dirty="0">
                <a:solidFill>
                  <a:schemeClr val="tx2"/>
                </a:solidFill>
                <a:effectLst/>
              </a:rPr>
              <a:t>not be disciplined or punished in any way for exercising their rights.</a:t>
            </a:r>
          </a:p>
          <a:p>
            <a:endParaRPr lang="en-US" dirty="0"/>
          </a:p>
        </p:txBody>
      </p:sp>
      <p:sp>
        <p:nvSpPr>
          <p:cNvPr id="4" name="Footer Placeholder 3">
            <a:extLst>
              <a:ext uri="{FF2B5EF4-FFF2-40B4-BE49-F238E27FC236}">
                <a16:creationId xmlns:a16="http://schemas.microsoft.com/office/drawing/2014/main" id="{312EBF83-ACEF-CD81-9CF2-3C318DC09FD4}"/>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84EA7E9B-C29C-84E3-9DFF-0A77DFCA336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39436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A4AA-1440-470E-91DB-84622EB660AF}"/>
              </a:ext>
            </a:extLst>
          </p:cNvPr>
          <p:cNvSpPr>
            <a:spLocks noGrp="1"/>
          </p:cNvSpPr>
          <p:nvPr>
            <p:ph type="title"/>
          </p:nvPr>
        </p:nvSpPr>
        <p:spPr/>
        <p:txBody>
          <a:bodyPr/>
          <a:lstStyle/>
          <a:p>
            <a:r>
              <a:rPr lang="en-US" dirty="0"/>
              <a:t>How to Report a Pesticide Incident Involving Exposures to People</a:t>
            </a:r>
          </a:p>
        </p:txBody>
      </p:sp>
      <p:sp>
        <p:nvSpPr>
          <p:cNvPr id="3" name="Content Placeholder 2">
            <a:extLst>
              <a:ext uri="{FF2B5EF4-FFF2-40B4-BE49-F238E27FC236}">
                <a16:creationId xmlns:a16="http://schemas.microsoft.com/office/drawing/2014/main" id="{76B76FB0-328A-6C5B-F5B5-A5A22AB5530C}"/>
              </a:ext>
            </a:extLst>
          </p:cNvPr>
          <p:cNvSpPr>
            <a:spLocks noGrp="1"/>
          </p:cNvSpPr>
          <p:nvPr>
            <p:ph idx="1"/>
          </p:nvPr>
        </p:nvSpPr>
        <p:spPr>
          <a:xfrm>
            <a:off x="1134534" y="2841309"/>
            <a:ext cx="8596668" cy="3880773"/>
          </a:xfrm>
        </p:spPr>
        <p:txBody>
          <a:bodyPr/>
          <a:lstStyle/>
          <a:p>
            <a:r>
              <a:rPr lang="en-US" sz="2000" dirty="0"/>
              <a:t>Call the state pesticide regulatory agency pertaining to the location of the incident,  especially if you are concerned about a possible illegal use of a pesticide. States generally have primary enforcement responsibility for pesticide misuse violations and for investigating possible instances of pesticide misuse.</a:t>
            </a:r>
          </a:p>
          <a:p>
            <a:endParaRPr lang="en-US" dirty="0"/>
          </a:p>
        </p:txBody>
      </p:sp>
      <p:sp>
        <p:nvSpPr>
          <p:cNvPr id="4" name="Footer Placeholder 3">
            <a:extLst>
              <a:ext uri="{FF2B5EF4-FFF2-40B4-BE49-F238E27FC236}">
                <a16:creationId xmlns:a16="http://schemas.microsoft.com/office/drawing/2014/main" id="{89693294-CE17-9492-87B3-616CC285380A}"/>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FF7DAE0B-0452-6AA8-B108-A12C9C584D2F}"/>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Graphic 6" descr="Speaker phone with solid fill">
            <a:extLst>
              <a:ext uri="{FF2B5EF4-FFF2-40B4-BE49-F238E27FC236}">
                <a16:creationId xmlns:a16="http://schemas.microsoft.com/office/drawing/2014/main" id="{B9EAD2A9-0238-DACE-EC47-F4BA4C48D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3071481"/>
            <a:ext cx="914400" cy="914400"/>
          </a:xfrm>
          <a:prstGeom prst="rect">
            <a:avLst/>
          </a:prstGeom>
        </p:spPr>
      </p:pic>
    </p:spTree>
    <p:extLst>
      <p:ext uri="{BB962C8B-B14F-4D97-AF65-F5344CB8AC3E}">
        <p14:creationId xmlns:p14="http://schemas.microsoft.com/office/powerpoint/2010/main" val="32817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A4AA-1440-470E-91DB-84622EB660AF}"/>
              </a:ext>
            </a:extLst>
          </p:cNvPr>
          <p:cNvSpPr>
            <a:spLocks noGrp="1"/>
          </p:cNvSpPr>
          <p:nvPr>
            <p:ph type="title"/>
          </p:nvPr>
        </p:nvSpPr>
        <p:spPr/>
        <p:txBody>
          <a:bodyPr/>
          <a:lstStyle/>
          <a:p>
            <a:r>
              <a:rPr lang="en-US" dirty="0"/>
              <a:t>How to Report a Pesticide Incident Involving Exposures to People</a:t>
            </a:r>
          </a:p>
        </p:txBody>
      </p:sp>
      <p:sp>
        <p:nvSpPr>
          <p:cNvPr id="3" name="Content Placeholder 2">
            <a:extLst>
              <a:ext uri="{FF2B5EF4-FFF2-40B4-BE49-F238E27FC236}">
                <a16:creationId xmlns:a16="http://schemas.microsoft.com/office/drawing/2014/main" id="{76B76FB0-328A-6C5B-F5B5-A5A22AB5530C}"/>
              </a:ext>
            </a:extLst>
          </p:cNvPr>
          <p:cNvSpPr>
            <a:spLocks noGrp="1"/>
          </p:cNvSpPr>
          <p:nvPr>
            <p:ph idx="1"/>
          </p:nvPr>
        </p:nvSpPr>
        <p:spPr>
          <a:xfrm>
            <a:off x="1134534" y="2841309"/>
            <a:ext cx="8596668" cy="3880773"/>
          </a:xfrm>
        </p:spPr>
        <p:txBody>
          <a:bodyPr/>
          <a:lstStyle/>
          <a:p>
            <a:r>
              <a:rPr lang="en-US" sz="2000" dirty="0"/>
              <a:t>A person involved in a pesticide exposure may want to start by calling the National Pesticide Information Center (NPIC)  at 1-800-858-7378 to find out more about reporting pesticide exposure or illness. NPIC also provides summary reports to EPA on incidents, but does not collect information for enforcement nor do they provide EPA with any personal identifying information.</a:t>
            </a:r>
          </a:p>
          <a:p>
            <a:endParaRPr lang="en-US" dirty="0"/>
          </a:p>
        </p:txBody>
      </p:sp>
      <p:sp>
        <p:nvSpPr>
          <p:cNvPr id="4" name="Footer Placeholder 3">
            <a:extLst>
              <a:ext uri="{FF2B5EF4-FFF2-40B4-BE49-F238E27FC236}">
                <a16:creationId xmlns:a16="http://schemas.microsoft.com/office/drawing/2014/main" id="{89693294-CE17-9492-87B3-616CC285380A}"/>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FF7DAE0B-0452-6AA8-B108-A12C9C584D2F}"/>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7" name="Graphic 6" descr="Speaker phone with solid fill">
            <a:extLst>
              <a:ext uri="{FF2B5EF4-FFF2-40B4-BE49-F238E27FC236}">
                <a16:creationId xmlns:a16="http://schemas.microsoft.com/office/drawing/2014/main" id="{B9EAD2A9-0238-DACE-EC47-F4BA4C48D6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0134" y="3071481"/>
            <a:ext cx="914400" cy="914400"/>
          </a:xfrm>
          <a:prstGeom prst="rect">
            <a:avLst/>
          </a:prstGeom>
        </p:spPr>
      </p:pic>
    </p:spTree>
    <p:extLst>
      <p:ext uri="{BB962C8B-B14F-4D97-AF65-F5344CB8AC3E}">
        <p14:creationId xmlns:p14="http://schemas.microsoft.com/office/powerpoint/2010/main" val="53633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D70388-BF4E-064F-BF3D-C2F47301C4FE}"/>
              </a:ext>
            </a:extLst>
          </p:cNvPr>
          <p:cNvSpPr>
            <a:spLocks noGrp="1"/>
          </p:cNvSpPr>
          <p:nvPr>
            <p:ph type="title"/>
          </p:nvPr>
        </p:nvSpPr>
        <p:spPr/>
        <p:txBody>
          <a:bodyPr/>
          <a:lstStyle/>
          <a:p>
            <a:r>
              <a:rPr lang="en-US" dirty="0"/>
              <a:t>Quick History </a:t>
            </a:r>
          </a:p>
        </p:txBody>
      </p:sp>
      <p:sp>
        <p:nvSpPr>
          <p:cNvPr id="2" name="Footer Placeholder 1">
            <a:extLst>
              <a:ext uri="{FF2B5EF4-FFF2-40B4-BE49-F238E27FC236}">
                <a16:creationId xmlns:a16="http://schemas.microsoft.com/office/drawing/2014/main" id="{C0098579-EF00-4E6C-B9E7-33162BF00095}"/>
              </a:ext>
            </a:extLst>
          </p:cNvPr>
          <p:cNvSpPr>
            <a:spLocks noGrp="1"/>
          </p:cNvSpPr>
          <p:nvPr>
            <p:ph type="ftr" sz="quarter" idx="11"/>
          </p:nvPr>
        </p:nvSpPr>
        <p:spPr/>
        <p:txBody>
          <a:bodyPr/>
          <a:lstStyle/>
          <a:p>
            <a:r>
              <a:rPr lang="en-US"/>
              <a:t>U.S. Environmental Protection Agency</a:t>
            </a:r>
            <a:endParaRPr lang="en-US" dirty="0"/>
          </a:p>
        </p:txBody>
      </p:sp>
      <p:sp>
        <p:nvSpPr>
          <p:cNvPr id="3" name="Slide Number Placeholder 2">
            <a:extLst>
              <a:ext uri="{FF2B5EF4-FFF2-40B4-BE49-F238E27FC236}">
                <a16:creationId xmlns:a16="http://schemas.microsoft.com/office/drawing/2014/main" id="{70ED9D0E-6AE6-4E9E-B28D-1F181DDE25C8}"/>
              </a:ext>
            </a:extLst>
          </p:cNvPr>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4" name="Content Placeholder 2">
            <a:extLst>
              <a:ext uri="{FF2B5EF4-FFF2-40B4-BE49-F238E27FC236}">
                <a16:creationId xmlns:a16="http://schemas.microsoft.com/office/drawing/2014/main" id="{9FDEE175-615A-EFF8-9983-50DDFDE5511F}"/>
              </a:ext>
            </a:extLst>
          </p:cNvPr>
          <p:cNvGraphicFramePr/>
          <p:nvPr>
            <p:extLst>
              <p:ext uri="{D42A27DB-BD31-4B8C-83A1-F6EECF244321}">
                <p14:modId xmlns:p14="http://schemas.microsoft.com/office/powerpoint/2010/main" val="2379195047"/>
              </p:ext>
            </p:extLst>
          </p:nvPr>
        </p:nvGraphicFramePr>
        <p:xfrm>
          <a:off x="677334" y="1923932"/>
          <a:ext cx="7109117" cy="3756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FFAA4F6-579F-49CD-6742-370C032EA9B3}"/>
              </a:ext>
            </a:extLst>
          </p:cNvPr>
          <p:cNvPicPr>
            <a:picLocks noChangeAspect="1"/>
          </p:cNvPicPr>
          <p:nvPr/>
        </p:nvPicPr>
        <p:blipFill>
          <a:blip r:embed="rId7"/>
          <a:stretch>
            <a:fillRect/>
          </a:stretch>
        </p:blipFill>
        <p:spPr>
          <a:xfrm>
            <a:off x="8691419" y="1840448"/>
            <a:ext cx="2893298" cy="3933077"/>
          </a:xfrm>
          <a:prstGeom prst="rect">
            <a:avLst/>
          </a:prstGeom>
          <a:ln>
            <a:noFill/>
          </a:ln>
          <a:effectLst>
            <a:softEdge rad="112500"/>
          </a:effectLst>
        </p:spPr>
      </p:pic>
      <p:sp>
        <p:nvSpPr>
          <p:cNvPr id="7" name="TextBox 6">
            <a:extLst>
              <a:ext uri="{FF2B5EF4-FFF2-40B4-BE49-F238E27FC236}">
                <a16:creationId xmlns:a16="http://schemas.microsoft.com/office/drawing/2014/main" id="{C8E39170-591E-29ED-D6EF-7876FE18A2B4}"/>
              </a:ext>
            </a:extLst>
          </p:cNvPr>
          <p:cNvSpPr txBox="1"/>
          <p:nvPr/>
        </p:nvSpPr>
        <p:spPr>
          <a:xfrm>
            <a:off x="8867265" y="5706504"/>
            <a:ext cx="3081481" cy="230832"/>
          </a:xfrm>
          <a:prstGeom prst="rect">
            <a:avLst/>
          </a:prstGeom>
          <a:noFill/>
        </p:spPr>
        <p:txBody>
          <a:bodyPr wrap="square" rtlCol="0">
            <a:spAutoFit/>
          </a:bodyPr>
          <a:lstStyle/>
          <a:p>
            <a:r>
              <a:rPr lang="en-US" sz="900" dirty="0"/>
              <a:t>The very first EPA pesticide label accepted in 1973</a:t>
            </a:r>
          </a:p>
        </p:txBody>
      </p:sp>
    </p:spTree>
    <p:extLst>
      <p:ext uri="{BB962C8B-B14F-4D97-AF65-F5344CB8AC3E}">
        <p14:creationId xmlns:p14="http://schemas.microsoft.com/office/powerpoint/2010/main" val="1556787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9694-03A0-A30B-3B36-99F6A49B9259}"/>
              </a:ext>
            </a:extLst>
          </p:cNvPr>
          <p:cNvSpPr>
            <a:spLocks noGrp="1"/>
          </p:cNvSpPr>
          <p:nvPr>
            <p:ph type="title"/>
          </p:nvPr>
        </p:nvSpPr>
        <p:spPr/>
        <p:txBody>
          <a:bodyPr/>
          <a:lstStyle/>
          <a:p>
            <a:r>
              <a:rPr lang="en-US" dirty="0"/>
              <a:t>How to Report a Pesticide Incident Involving Exposures to People</a:t>
            </a:r>
          </a:p>
        </p:txBody>
      </p:sp>
      <p:sp>
        <p:nvSpPr>
          <p:cNvPr id="3" name="Content Placeholder 2">
            <a:extLst>
              <a:ext uri="{FF2B5EF4-FFF2-40B4-BE49-F238E27FC236}">
                <a16:creationId xmlns:a16="http://schemas.microsoft.com/office/drawing/2014/main" id="{9D30EF6E-985B-E5FB-DBBA-D3DF8B47BFE9}"/>
              </a:ext>
            </a:extLst>
          </p:cNvPr>
          <p:cNvSpPr>
            <a:spLocks noGrp="1"/>
          </p:cNvSpPr>
          <p:nvPr>
            <p:ph idx="1"/>
          </p:nvPr>
        </p:nvSpPr>
        <p:spPr/>
        <p:txBody>
          <a:bodyPr/>
          <a:lstStyle/>
          <a:p>
            <a:r>
              <a:rPr lang="en-US" dirty="0"/>
              <a:t>Many labels contain a phone number to call in an emergency.</a:t>
            </a:r>
          </a:p>
          <a:p>
            <a:r>
              <a:rPr lang="en-US" dirty="0"/>
              <a:t>National Pesticide Information Center (NPIC)</a:t>
            </a:r>
          </a:p>
          <a:p>
            <a:pPr lvl="1"/>
            <a:r>
              <a:rPr lang="en-US" dirty="0"/>
              <a:t>EPA Cooperative Agreement Grantee – </a:t>
            </a:r>
            <a:r>
              <a:rPr lang="en-US" dirty="0">
                <a:hlinkClick r:id="rId2"/>
              </a:rPr>
              <a:t>http://npic.orst.edu/</a:t>
            </a:r>
            <a:r>
              <a:rPr lang="en-US" dirty="0"/>
              <a:t> or Mon – Fri 10:00 AM to 2:00 PM CST at 1-800-858-7378</a:t>
            </a:r>
          </a:p>
          <a:p>
            <a:pPr lvl="1"/>
            <a:r>
              <a:rPr lang="en-US" dirty="0"/>
              <a:t>Find out objective, science based info about pesticides, and pesticide-related topics to enable informed decisions. </a:t>
            </a:r>
          </a:p>
          <a:p>
            <a:r>
              <a:rPr lang="en-US" dirty="0"/>
              <a:t>Have the product label with you when you call either number. The label provides those helping you with important information about the product.</a:t>
            </a:r>
          </a:p>
          <a:p>
            <a:endParaRPr lang="en-US" dirty="0"/>
          </a:p>
        </p:txBody>
      </p:sp>
      <p:sp>
        <p:nvSpPr>
          <p:cNvPr id="4" name="Footer Placeholder 3">
            <a:extLst>
              <a:ext uri="{FF2B5EF4-FFF2-40B4-BE49-F238E27FC236}">
                <a16:creationId xmlns:a16="http://schemas.microsoft.com/office/drawing/2014/main" id="{72215A80-12E3-0806-A6BA-3F7DAB7AEC49}"/>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E049D453-D96D-1363-F025-FE0D361FAA0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18899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4DEB-786F-0573-7D55-F672B255E4FB}"/>
              </a:ext>
            </a:extLst>
          </p:cNvPr>
          <p:cNvSpPr>
            <a:spLocks noGrp="1"/>
          </p:cNvSpPr>
          <p:nvPr>
            <p:ph type="title"/>
          </p:nvPr>
        </p:nvSpPr>
        <p:spPr/>
        <p:txBody>
          <a:bodyPr/>
          <a:lstStyle/>
          <a:p>
            <a:r>
              <a:rPr lang="en-US" dirty="0"/>
              <a:t>Farmworker Protection Projects in Region 6</a:t>
            </a:r>
          </a:p>
        </p:txBody>
      </p:sp>
      <p:sp>
        <p:nvSpPr>
          <p:cNvPr id="3" name="Content Placeholder 2">
            <a:extLst>
              <a:ext uri="{FF2B5EF4-FFF2-40B4-BE49-F238E27FC236}">
                <a16:creationId xmlns:a16="http://schemas.microsoft.com/office/drawing/2014/main" id="{57E01034-14EC-FFD6-88BE-220779288306}"/>
              </a:ext>
            </a:extLst>
          </p:cNvPr>
          <p:cNvSpPr>
            <a:spLocks noGrp="1"/>
          </p:cNvSpPr>
          <p:nvPr>
            <p:ph idx="1"/>
          </p:nvPr>
        </p:nvSpPr>
        <p:spPr/>
        <p:txBody>
          <a:bodyPr/>
          <a:lstStyle/>
          <a:p>
            <a:r>
              <a:rPr lang="en-US" dirty="0"/>
              <a:t>Labor Workers Rights Conference in El Paso, Texas</a:t>
            </a:r>
          </a:p>
          <a:p>
            <a:r>
              <a:rPr lang="en-US" dirty="0"/>
              <a:t>Grant awarded to the PEHSU </a:t>
            </a:r>
          </a:p>
          <a:p>
            <a:r>
              <a:rPr lang="en-US" dirty="0"/>
              <a:t>Outreach Materials</a:t>
            </a:r>
          </a:p>
          <a:p>
            <a:r>
              <a:rPr lang="en-US" dirty="0"/>
              <a:t>Future Farmworker Safety meeting early next year</a:t>
            </a:r>
          </a:p>
          <a:p>
            <a:r>
              <a:rPr lang="en-US" dirty="0"/>
              <a:t>Worker Protection Inspection Training for state agencies</a:t>
            </a:r>
          </a:p>
          <a:p>
            <a:r>
              <a:rPr lang="en-US" dirty="0"/>
              <a:t>Our goal is to continue creating relationships with farmworker groups to advocate for farmworker protection and safety </a:t>
            </a:r>
          </a:p>
          <a:p>
            <a:endParaRPr lang="en-US" dirty="0"/>
          </a:p>
        </p:txBody>
      </p:sp>
      <p:sp>
        <p:nvSpPr>
          <p:cNvPr id="4" name="Footer Placeholder 3">
            <a:extLst>
              <a:ext uri="{FF2B5EF4-FFF2-40B4-BE49-F238E27FC236}">
                <a16:creationId xmlns:a16="http://schemas.microsoft.com/office/drawing/2014/main" id="{5671F2E1-3312-2B36-232E-F45B5C679864}"/>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30A9AF91-0140-81C8-CB4E-F82127A06A8C}"/>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8421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AFADF-E92B-C840-8EC9-70F7A404268D}"/>
              </a:ext>
            </a:extLst>
          </p:cNvPr>
          <p:cNvSpPr>
            <a:spLocks noGrp="1"/>
          </p:cNvSpPr>
          <p:nvPr>
            <p:ph type="ctrTitle"/>
          </p:nvPr>
        </p:nvSpPr>
        <p:spPr>
          <a:xfrm>
            <a:off x="1674159" y="2404533"/>
            <a:ext cx="7599844" cy="3357531"/>
          </a:xfrm>
        </p:spPr>
        <p:txBody>
          <a:bodyPr anchor="t"/>
          <a:lstStyle/>
          <a:p>
            <a:pPr algn="l"/>
            <a:r>
              <a:rPr lang="en-US" sz="1400" b="1" dirty="0">
                <a:solidFill>
                  <a:schemeClr val="accent1">
                    <a:lumMod val="75000"/>
                  </a:schemeClr>
                </a:solidFill>
              </a:rPr>
              <a:t>CONTACT INFO:</a:t>
            </a:r>
            <a:br>
              <a:rPr lang="en-US" sz="1400" b="1" dirty="0">
                <a:solidFill>
                  <a:schemeClr val="accent1">
                    <a:lumMod val="75000"/>
                  </a:schemeClr>
                </a:solidFill>
              </a:rPr>
            </a:br>
            <a:br>
              <a:rPr lang="en-US" sz="1400" b="1" dirty="0">
                <a:solidFill>
                  <a:schemeClr val="accent1">
                    <a:lumMod val="75000"/>
                  </a:schemeClr>
                </a:solidFill>
              </a:rPr>
            </a:br>
            <a:r>
              <a:rPr lang="en-US" sz="1400" b="1" dirty="0">
                <a:solidFill>
                  <a:schemeClr val="accent1">
                    <a:lumMod val="75000"/>
                  </a:schemeClr>
                </a:solidFill>
              </a:rPr>
              <a:t>Diego Garcia</a:t>
            </a:r>
            <a:br>
              <a:rPr lang="en-US" sz="1400" b="1" dirty="0">
                <a:solidFill>
                  <a:schemeClr val="accent1">
                    <a:lumMod val="75000"/>
                  </a:schemeClr>
                </a:solidFill>
              </a:rPr>
            </a:br>
            <a:r>
              <a:rPr lang="en-US" sz="1400" b="1" dirty="0">
                <a:solidFill>
                  <a:schemeClr val="accent1">
                    <a:lumMod val="75000"/>
                  </a:schemeClr>
                </a:solidFill>
                <a:hlinkClick r:id="rId2"/>
              </a:rPr>
              <a:t>Garcia.diego01@epa.gov</a:t>
            </a:r>
            <a:br>
              <a:rPr lang="en-US" sz="1400" b="1" dirty="0">
                <a:solidFill>
                  <a:schemeClr val="accent1">
                    <a:lumMod val="75000"/>
                  </a:schemeClr>
                </a:solidFill>
              </a:rPr>
            </a:br>
            <a:r>
              <a:rPr lang="en-US" sz="1400" b="1" dirty="0">
                <a:solidFill>
                  <a:schemeClr val="accent1">
                    <a:lumMod val="75000"/>
                  </a:schemeClr>
                </a:solidFill>
              </a:rPr>
              <a:t>214-665-2292</a:t>
            </a:r>
            <a:br>
              <a:rPr lang="en-US" sz="1400" b="1" dirty="0">
                <a:solidFill>
                  <a:schemeClr val="accent1">
                    <a:lumMod val="75000"/>
                  </a:schemeClr>
                </a:solidFill>
              </a:rPr>
            </a:br>
            <a:br>
              <a:rPr lang="en-US" sz="1400" b="1" dirty="0">
                <a:solidFill>
                  <a:schemeClr val="accent1">
                    <a:lumMod val="75000"/>
                  </a:schemeClr>
                </a:solidFill>
              </a:rPr>
            </a:br>
            <a:r>
              <a:rPr lang="en-US" sz="1800" u="sng" dirty="0">
                <a:solidFill>
                  <a:srgbClr val="1F497D"/>
                </a:solidFill>
                <a:effectLst/>
                <a:latin typeface="Calibri" panose="020F0502020204030204" pitchFamily="34" charset="0"/>
                <a:ea typeface="Times New Roman" panose="02020603050405020304" pitchFamily="18" charset="0"/>
                <a:hlinkClick r:id="rId3"/>
              </a:rPr>
              <a:t>https://www.epa.gov/pesticide-worker-safety</a:t>
            </a:r>
            <a:r>
              <a:rPr lang="en-US" sz="1800" u="sng" dirty="0">
                <a:solidFill>
                  <a:srgbClr val="1F497D"/>
                </a:solidFill>
                <a:effectLst/>
                <a:latin typeface="Calibri" panose="020F0502020204030204" pitchFamily="34" charset="0"/>
                <a:ea typeface="Times New Roman" panose="02020603050405020304" pitchFamily="18" charset="0"/>
              </a:rPr>
              <a:t> </a:t>
            </a:r>
            <a:br>
              <a:rPr lang="en-US" sz="1400" b="1" dirty="0">
                <a:solidFill>
                  <a:schemeClr val="accent1">
                    <a:lumMod val="75000"/>
                  </a:schemeClr>
                </a:solidFill>
              </a:rPr>
            </a:br>
            <a:endParaRPr lang="en-US" sz="1400" b="1" dirty="0">
              <a:solidFill>
                <a:schemeClr val="accent1">
                  <a:lumMod val="75000"/>
                </a:schemeClr>
              </a:solidFill>
            </a:endParaRPr>
          </a:p>
        </p:txBody>
      </p:sp>
    </p:spTree>
    <p:extLst>
      <p:ext uri="{BB962C8B-B14F-4D97-AF65-F5344CB8AC3E}">
        <p14:creationId xmlns:p14="http://schemas.microsoft.com/office/powerpoint/2010/main" val="46566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B98E-E540-4243-BC96-85A1D83A805A}"/>
              </a:ext>
            </a:extLst>
          </p:cNvPr>
          <p:cNvSpPr>
            <a:spLocks noGrp="1"/>
          </p:cNvSpPr>
          <p:nvPr>
            <p:ph type="title"/>
          </p:nvPr>
        </p:nvSpPr>
        <p:spPr/>
        <p:txBody>
          <a:bodyPr/>
          <a:lstStyle/>
          <a:p>
            <a:r>
              <a:rPr lang="en-US" dirty="0"/>
              <a:t>FIFRA</a:t>
            </a:r>
          </a:p>
        </p:txBody>
      </p:sp>
      <p:sp>
        <p:nvSpPr>
          <p:cNvPr id="3" name="Content Placeholder 2">
            <a:extLst>
              <a:ext uri="{FF2B5EF4-FFF2-40B4-BE49-F238E27FC236}">
                <a16:creationId xmlns:a16="http://schemas.microsoft.com/office/drawing/2014/main" id="{E3C8836E-2B4B-6243-B66D-E35101AEB66F}"/>
              </a:ext>
            </a:extLst>
          </p:cNvPr>
          <p:cNvSpPr>
            <a:spLocks noGrp="1"/>
          </p:cNvSpPr>
          <p:nvPr>
            <p:ph idx="1"/>
          </p:nvPr>
        </p:nvSpPr>
        <p:spPr/>
        <p:txBody>
          <a:bodyPr/>
          <a:lstStyle/>
          <a:p>
            <a:r>
              <a:rPr lang="en-US" sz="2000" dirty="0"/>
              <a:t>Federal Insecticide, Fungicide and Rodenticide Act (FIFRA) </a:t>
            </a:r>
            <a:r>
              <a:rPr lang="en-US" sz="2000" b="0" i="0" dirty="0">
                <a:solidFill>
                  <a:srgbClr val="1B1B1B"/>
                </a:solidFill>
                <a:effectLst/>
                <a:latin typeface="Source Sans Pro Web"/>
              </a:rPr>
              <a:t>provides for federal regulation of pesticide distribution, sale, and use</a:t>
            </a:r>
            <a:r>
              <a:rPr lang="en-US" sz="2000" dirty="0"/>
              <a:t>. Some EPA requirements under FIFRA are:</a:t>
            </a:r>
          </a:p>
          <a:p>
            <a:pPr lvl="1"/>
            <a:r>
              <a:rPr lang="en-US" sz="1800" dirty="0"/>
              <a:t>Labeling of pesticides and devices</a:t>
            </a:r>
          </a:p>
          <a:p>
            <a:pPr lvl="1"/>
            <a:r>
              <a:rPr lang="en-US" sz="1800" dirty="0"/>
              <a:t>Registration of pesticides</a:t>
            </a:r>
          </a:p>
          <a:p>
            <a:pPr lvl="1"/>
            <a:r>
              <a:rPr lang="en-US" sz="1800" dirty="0"/>
              <a:t>Minimizing Effects to the environment</a:t>
            </a:r>
          </a:p>
          <a:p>
            <a:r>
              <a:rPr lang="en-US" sz="2000" dirty="0"/>
              <a:t>EPA uses FIFRA to protect human health and the environment from adverse effects of pesticide use. </a:t>
            </a:r>
            <a:endParaRPr lang="en-US" dirty="0"/>
          </a:p>
        </p:txBody>
      </p:sp>
      <p:sp>
        <p:nvSpPr>
          <p:cNvPr id="4" name="Footer Placeholder 3">
            <a:extLst>
              <a:ext uri="{FF2B5EF4-FFF2-40B4-BE49-F238E27FC236}">
                <a16:creationId xmlns:a16="http://schemas.microsoft.com/office/drawing/2014/main" id="{1385FB24-ABD5-4AD2-A20D-2465BED738F6}"/>
              </a:ext>
            </a:extLst>
          </p:cNvPr>
          <p:cNvSpPr>
            <a:spLocks noGrp="1"/>
          </p:cNvSpPr>
          <p:nvPr>
            <p:ph type="ftr" sz="quarter" idx="11"/>
          </p:nvPr>
        </p:nvSpPr>
        <p:spPr/>
        <p:txBody>
          <a:bodyPr/>
          <a:lstStyle/>
          <a:p>
            <a:r>
              <a:rPr lang="en-US" dirty="0"/>
              <a:t>U.S. Environmental Protection Agency</a:t>
            </a:r>
          </a:p>
        </p:txBody>
      </p:sp>
      <p:sp>
        <p:nvSpPr>
          <p:cNvPr id="5" name="Slide Number Placeholder 4">
            <a:extLst>
              <a:ext uri="{FF2B5EF4-FFF2-40B4-BE49-F238E27FC236}">
                <a16:creationId xmlns:a16="http://schemas.microsoft.com/office/drawing/2014/main" id="{E97332A8-FEE4-4DD4-8EA0-29567FE3E1D7}"/>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35838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F103-B2A3-9742-8563-C41960583DC1}"/>
              </a:ext>
            </a:extLst>
          </p:cNvPr>
          <p:cNvSpPr>
            <a:spLocks noGrp="1"/>
          </p:cNvSpPr>
          <p:nvPr>
            <p:ph type="title"/>
          </p:nvPr>
        </p:nvSpPr>
        <p:spPr/>
        <p:txBody>
          <a:bodyPr/>
          <a:lstStyle/>
          <a:p>
            <a:r>
              <a:rPr lang="en-US" dirty="0"/>
              <a:t>Primacy</a:t>
            </a:r>
          </a:p>
        </p:txBody>
      </p:sp>
      <p:sp>
        <p:nvSpPr>
          <p:cNvPr id="3" name="Content Placeholder 2">
            <a:extLst>
              <a:ext uri="{FF2B5EF4-FFF2-40B4-BE49-F238E27FC236}">
                <a16:creationId xmlns:a16="http://schemas.microsoft.com/office/drawing/2014/main" id="{8C01E51E-FC2E-739D-D22B-BD7ABD92D9BA}"/>
              </a:ext>
            </a:extLst>
          </p:cNvPr>
          <p:cNvSpPr>
            <a:spLocks noGrp="1"/>
          </p:cNvSpPr>
          <p:nvPr>
            <p:ph idx="1"/>
          </p:nvPr>
        </p:nvSpPr>
        <p:spPr/>
        <p:txBody>
          <a:bodyPr/>
          <a:lstStyle/>
          <a:p>
            <a:r>
              <a:rPr lang="en-US" dirty="0"/>
              <a:t>State agencies enter into cooperative agreements with EPA for the enforcement of Pesticide Use laws.</a:t>
            </a:r>
          </a:p>
          <a:p>
            <a:r>
              <a:rPr lang="en-US" dirty="0"/>
              <a:t>State Leading Agencies are granted primary enforcement responsibility for pesticide use violations. </a:t>
            </a:r>
          </a:p>
          <a:p>
            <a:r>
              <a:rPr lang="en-US" dirty="0"/>
              <a:t>Agencies are required to enforce FIFRA and perform inspections including Worker Protection Standard (WPS) inspections. </a:t>
            </a:r>
          </a:p>
          <a:p>
            <a:r>
              <a:rPr lang="en-US" dirty="0"/>
              <a:t>It does not mean they have sole responsibility.</a:t>
            </a:r>
          </a:p>
          <a:p>
            <a:endParaRPr lang="en-US" dirty="0"/>
          </a:p>
        </p:txBody>
      </p:sp>
      <p:sp>
        <p:nvSpPr>
          <p:cNvPr id="4" name="Footer Placeholder 3">
            <a:extLst>
              <a:ext uri="{FF2B5EF4-FFF2-40B4-BE49-F238E27FC236}">
                <a16:creationId xmlns:a16="http://schemas.microsoft.com/office/drawing/2014/main" id="{C0CDB532-38C2-6139-E62D-89A9A8930D75}"/>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7F7E3B25-FBDE-EE7D-7186-102BFAE0488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75964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D70388-BF4E-064F-BF3D-C2F47301C4FE}"/>
              </a:ext>
            </a:extLst>
          </p:cNvPr>
          <p:cNvSpPr>
            <a:spLocks noGrp="1"/>
          </p:cNvSpPr>
          <p:nvPr>
            <p:ph type="title"/>
          </p:nvPr>
        </p:nvSpPr>
        <p:spPr/>
        <p:txBody>
          <a:bodyPr/>
          <a:lstStyle/>
          <a:p>
            <a:r>
              <a:rPr lang="en-US" dirty="0"/>
              <a:t>Pesticides</a:t>
            </a:r>
          </a:p>
        </p:txBody>
      </p:sp>
      <p:pic>
        <p:nvPicPr>
          <p:cNvPr id="4" name="Content Placeholder 3">
            <a:extLst>
              <a:ext uri="{FF2B5EF4-FFF2-40B4-BE49-F238E27FC236}">
                <a16:creationId xmlns:a16="http://schemas.microsoft.com/office/drawing/2014/main" id="{3574ECE0-D41F-7F40-2E21-53D23E0D1BC5}"/>
              </a:ext>
            </a:extLst>
          </p:cNvPr>
          <p:cNvPicPr>
            <a:picLocks noGrp="1" noChangeAspect="1"/>
          </p:cNvPicPr>
          <p:nvPr>
            <p:ph idx="1"/>
          </p:nvPr>
        </p:nvPicPr>
        <p:blipFill>
          <a:blip r:embed="rId3"/>
          <a:stretch>
            <a:fillRect/>
          </a:stretch>
        </p:blipFill>
        <p:spPr>
          <a:xfrm>
            <a:off x="2057796" y="1930400"/>
            <a:ext cx="5836445" cy="3881437"/>
          </a:xfrm>
          <a:prstGeom prst="rect">
            <a:avLst/>
          </a:prstGeom>
        </p:spPr>
      </p:pic>
      <p:sp>
        <p:nvSpPr>
          <p:cNvPr id="2" name="Footer Placeholder 1">
            <a:extLst>
              <a:ext uri="{FF2B5EF4-FFF2-40B4-BE49-F238E27FC236}">
                <a16:creationId xmlns:a16="http://schemas.microsoft.com/office/drawing/2014/main" id="{BAE814C3-0DAB-4773-B65E-34E5EB27B0C0}"/>
              </a:ext>
            </a:extLst>
          </p:cNvPr>
          <p:cNvSpPr>
            <a:spLocks noGrp="1"/>
          </p:cNvSpPr>
          <p:nvPr>
            <p:ph type="ftr" sz="quarter" idx="11"/>
          </p:nvPr>
        </p:nvSpPr>
        <p:spPr/>
        <p:txBody>
          <a:bodyPr/>
          <a:lstStyle/>
          <a:p>
            <a:r>
              <a:rPr lang="en-US"/>
              <a:t>U.S. Environmental Protection Agency</a:t>
            </a:r>
            <a:endParaRPr lang="en-US" dirty="0"/>
          </a:p>
        </p:txBody>
      </p:sp>
      <p:sp>
        <p:nvSpPr>
          <p:cNvPr id="3" name="Slide Number Placeholder 2">
            <a:extLst>
              <a:ext uri="{FF2B5EF4-FFF2-40B4-BE49-F238E27FC236}">
                <a16:creationId xmlns:a16="http://schemas.microsoft.com/office/drawing/2014/main" id="{F2F96C96-B82B-4796-9887-0572F310DB14}"/>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78142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9BFA-36D6-0BBC-2820-E868161893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374E5D-8474-1243-A3D5-844FE7D389B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002C0CDF-E519-6042-56A2-C006BB35571A}"/>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1AB61E6D-C8A5-56F3-3FE8-44FAD7E4FD8C}"/>
              </a:ext>
            </a:extLst>
          </p:cNvPr>
          <p:cNvSpPr>
            <a:spLocks noGrp="1"/>
          </p:cNvSpPr>
          <p:nvPr>
            <p:ph type="sldNum" sz="quarter" idx="12"/>
          </p:nvPr>
        </p:nvSpPr>
        <p:spPr/>
        <p:txBody>
          <a:bodyPr/>
          <a:lstStyle/>
          <a:p>
            <a:fld id="{D57F1E4F-1CFF-5643-939E-217C01CDF565}" type="slidenum">
              <a:rPr lang="en-US" dirty="0"/>
              <a:pPr/>
              <a:t>6</a:t>
            </a:fld>
            <a:endParaRPr lang="en-US" dirty="0"/>
          </a:p>
        </p:txBody>
      </p:sp>
    </p:spTree>
    <p:extLst>
      <p:ext uri="{BB962C8B-B14F-4D97-AF65-F5344CB8AC3E}">
        <p14:creationId xmlns:p14="http://schemas.microsoft.com/office/powerpoint/2010/main" val="194889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65D1-0010-B45B-7B51-793F08A653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AE2B9-8725-2260-0D31-12474922B0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875D70A-E7DA-AE7B-287F-E8E9B0961983}"/>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69C19F03-2949-39E6-8462-22BA1E038A75}"/>
              </a:ext>
            </a:extLst>
          </p:cNvPr>
          <p:cNvSpPr>
            <a:spLocks noGrp="1"/>
          </p:cNvSpPr>
          <p:nvPr>
            <p:ph type="sldNum" sz="quarter" idx="12"/>
          </p:nvPr>
        </p:nvSpPr>
        <p:spPr/>
        <p:txBody>
          <a:bodyPr/>
          <a:lstStyle/>
          <a:p>
            <a:fld id="{D57F1E4F-1CFF-5643-939E-217C01CDF565}" type="slidenum">
              <a:rPr lang="en-US" dirty="0"/>
              <a:pPr/>
              <a:t>7</a:t>
            </a:fld>
            <a:endParaRPr lang="en-US" dirty="0"/>
          </a:p>
        </p:txBody>
      </p:sp>
    </p:spTree>
    <p:extLst>
      <p:ext uri="{BB962C8B-B14F-4D97-AF65-F5344CB8AC3E}">
        <p14:creationId xmlns:p14="http://schemas.microsoft.com/office/powerpoint/2010/main" val="252099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7154-A976-ABE7-AA15-64DA25A60905}"/>
              </a:ext>
            </a:extLst>
          </p:cNvPr>
          <p:cNvSpPr>
            <a:spLocks noGrp="1"/>
          </p:cNvSpPr>
          <p:nvPr>
            <p:ph type="title"/>
          </p:nvPr>
        </p:nvSpPr>
        <p:spPr/>
        <p:txBody>
          <a:bodyPr/>
          <a:lstStyle/>
          <a:p>
            <a:r>
              <a:rPr lang="en-US" dirty="0"/>
              <a:t>Pesticides</a:t>
            </a:r>
          </a:p>
        </p:txBody>
      </p:sp>
      <p:sp>
        <p:nvSpPr>
          <p:cNvPr id="3" name="Content Placeholder 2">
            <a:extLst>
              <a:ext uri="{FF2B5EF4-FFF2-40B4-BE49-F238E27FC236}">
                <a16:creationId xmlns:a16="http://schemas.microsoft.com/office/drawing/2014/main" id="{80732E1E-2F71-60B0-653A-2458ABEA7015}"/>
              </a:ext>
            </a:extLst>
          </p:cNvPr>
          <p:cNvSpPr>
            <a:spLocks noGrp="1"/>
          </p:cNvSpPr>
          <p:nvPr>
            <p:ph idx="1"/>
          </p:nvPr>
        </p:nvSpPr>
        <p:spPr>
          <a:xfrm>
            <a:off x="1334814" y="2160589"/>
            <a:ext cx="7939188" cy="3880773"/>
          </a:xfrm>
        </p:spPr>
        <p:txBody>
          <a:bodyPr/>
          <a:lstStyle/>
          <a:p>
            <a:pPr marL="0" indent="0">
              <a:buNone/>
            </a:pPr>
            <a:r>
              <a:rPr lang="en-US" dirty="0"/>
              <a:t>Section 2(u) of FIFRA: Any substance or mixture of substances intended for preventing, destroying, repelling or mitigating any pest; or any substance or mixture of substances intended for use as a plant regulator, defoliant, or desiccant …–</a:t>
            </a:r>
          </a:p>
          <a:p>
            <a:pPr marL="0" indent="0">
              <a:buNone/>
            </a:pPr>
            <a:r>
              <a:rPr lang="en-US" dirty="0"/>
              <a:t>The term ‘‘pest’’ means (1) any insect, rodent, nematode, fungus, weed, or (2) any other form of terrestrial or aquatic plant or animal life or virus, bacteria, or other micro-organism (except viruses, bacteria, or other micro-organisms on or in living man or other living animals) </a:t>
            </a:r>
          </a:p>
          <a:p>
            <a:pPr marL="0" indent="0">
              <a:buNone/>
            </a:pPr>
            <a:r>
              <a:rPr lang="en-US" dirty="0"/>
              <a:t>The Administrator can declare a pest under FIFRA Section 25(c)(1)</a:t>
            </a:r>
          </a:p>
        </p:txBody>
      </p:sp>
      <p:sp>
        <p:nvSpPr>
          <p:cNvPr id="4" name="Footer Placeholder 3">
            <a:extLst>
              <a:ext uri="{FF2B5EF4-FFF2-40B4-BE49-F238E27FC236}">
                <a16:creationId xmlns:a16="http://schemas.microsoft.com/office/drawing/2014/main" id="{CD8741BD-F6EC-2547-C21B-87705E070504}"/>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71E30913-1585-906A-EDFF-A06E68468DF8}"/>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Graphic 6" descr="Beetle with solid fill">
            <a:extLst>
              <a:ext uri="{FF2B5EF4-FFF2-40B4-BE49-F238E27FC236}">
                <a16:creationId xmlns:a16="http://schemas.microsoft.com/office/drawing/2014/main" id="{FF2DBE64-49F9-A0C6-2A8E-3817C6A32C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076" y="3318641"/>
            <a:ext cx="914400" cy="914400"/>
          </a:xfrm>
          <a:prstGeom prst="rect">
            <a:avLst/>
          </a:prstGeom>
        </p:spPr>
      </p:pic>
      <p:pic>
        <p:nvPicPr>
          <p:cNvPr id="9" name="Graphic 8" descr="Chemicals with solid fill">
            <a:extLst>
              <a:ext uri="{FF2B5EF4-FFF2-40B4-BE49-F238E27FC236}">
                <a16:creationId xmlns:a16="http://schemas.microsoft.com/office/drawing/2014/main" id="{355DC158-A199-A44E-985B-A5883030C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076" y="2046284"/>
            <a:ext cx="914400" cy="914400"/>
          </a:xfrm>
          <a:prstGeom prst="rect">
            <a:avLst/>
          </a:prstGeom>
        </p:spPr>
      </p:pic>
    </p:spTree>
    <p:extLst>
      <p:ext uri="{BB962C8B-B14F-4D97-AF65-F5344CB8AC3E}">
        <p14:creationId xmlns:p14="http://schemas.microsoft.com/office/powerpoint/2010/main" val="127571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568FF-3084-A414-82FA-78CD3D97254D}"/>
              </a:ext>
            </a:extLst>
          </p:cNvPr>
          <p:cNvSpPr>
            <a:spLocks noGrp="1"/>
          </p:cNvSpPr>
          <p:nvPr>
            <p:ph type="title"/>
          </p:nvPr>
        </p:nvSpPr>
        <p:spPr/>
        <p:txBody>
          <a:bodyPr/>
          <a:lstStyle/>
          <a:p>
            <a:r>
              <a:rPr lang="en-US" dirty="0"/>
              <a:t>Pesticides</a:t>
            </a:r>
          </a:p>
        </p:txBody>
      </p:sp>
      <p:sp>
        <p:nvSpPr>
          <p:cNvPr id="3" name="Content Placeholder 2">
            <a:extLst>
              <a:ext uri="{FF2B5EF4-FFF2-40B4-BE49-F238E27FC236}">
                <a16:creationId xmlns:a16="http://schemas.microsoft.com/office/drawing/2014/main" id="{86D81A87-CA66-678C-3C02-C1970BCFB977}"/>
              </a:ext>
            </a:extLst>
          </p:cNvPr>
          <p:cNvSpPr>
            <a:spLocks noGrp="1"/>
          </p:cNvSpPr>
          <p:nvPr>
            <p:ph idx="1"/>
          </p:nvPr>
        </p:nvSpPr>
        <p:spPr/>
        <p:txBody>
          <a:bodyPr/>
          <a:lstStyle/>
          <a:p>
            <a:r>
              <a:rPr lang="en-US" dirty="0"/>
              <a:t>PESTICIDE USE IN US</a:t>
            </a:r>
          </a:p>
          <a:p>
            <a:pPr marL="457200" lvl="1" indent="0">
              <a:buNone/>
            </a:pPr>
            <a:r>
              <a:rPr lang="en-US" dirty="0"/>
              <a:t>About 1 billion pounds of conventional pesticides are used each year in the United States to: </a:t>
            </a:r>
          </a:p>
          <a:p>
            <a:pPr lvl="2"/>
            <a:r>
              <a:rPr lang="en-US" dirty="0"/>
              <a:t>control weeds, </a:t>
            </a:r>
          </a:p>
          <a:p>
            <a:pPr lvl="2"/>
            <a:r>
              <a:rPr lang="en-US" dirty="0"/>
              <a:t>insects, </a:t>
            </a:r>
          </a:p>
          <a:p>
            <a:pPr lvl="2"/>
            <a:r>
              <a:rPr lang="en-US" dirty="0"/>
              <a:t>and other pests</a:t>
            </a:r>
          </a:p>
          <a:p>
            <a:pPr marL="457200" lvl="1" indent="0">
              <a:buNone/>
            </a:pPr>
            <a:r>
              <a:rPr lang="en-US" dirty="0"/>
              <a:t>The use of pesticides has resulted in a range of benefits, </a:t>
            </a:r>
          </a:p>
          <a:p>
            <a:pPr lvl="2">
              <a:buFont typeface="Arial" panose="020B0604020202020204" pitchFamily="34" charset="0"/>
              <a:buChar char="•"/>
            </a:pPr>
            <a:r>
              <a:rPr lang="en-US" dirty="0"/>
              <a:t>increased food production </a:t>
            </a:r>
          </a:p>
          <a:p>
            <a:pPr lvl="2">
              <a:buFont typeface="Arial" panose="020B0604020202020204" pitchFamily="34" charset="0"/>
              <a:buChar char="•"/>
            </a:pPr>
            <a:r>
              <a:rPr lang="en-US" dirty="0"/>
              <a:t>reduction of insect-borne disease, </a:t>
            </a:r>
          </a:p>
          <a:p>
            <a:pPr marL="457200" lvl="1" indent="0">
              <a:buNone/>
            </a:pPr>
            <a:r>
              <a:rPr lang="en-US" dirty="0"/>
              <a:t>Possible adverse effects on human health and environment, including water quality.*</a:t>
            </a:r>
          </a:p>
          <a:p>
            <a:endParaRPr lang="en-US" dirty="0"/>
          </a:p>
        </p:txBody>
      </p:sp>
      <p:sp>
        <p:nvSpPr>
          <p:cNvPr id="4" name="Footer Placeholder 3">
            <a:extLst>
              <a:ext uri="{FF2B5EF4-FFF2-40B4-BE49-F238E27FC236}">
                <a16:creationId xmlns:a16="http://schemas.microsoft.com/office/drawing/2014/main" id="{9198A892-8C76-EE2A-2164-10F362EE1175}"/>
              </a:ext>
            </a:extLst>
          </p:cNvPr>
          <p:cNvSpPr>
            <a:spLocks noGrp="1"/>
          </p:cNvSpPr>
          <p:nvPr>
            <p:ph type="ftr" sz="quarter" idx="11"/>
          </p:nvPr>
        </p:nvSpPr>
        <p:spPr/>
        <p:txBody>
          <a:bodyPr/>
          <a:lstStyle/>
          <a:p>
            <a:r>
              <a:rPr lang="en-US"/>
              <a:t>U.S. Environmental Protection Agency</a:t>
            </a:r>
            <a:endParaRPr lang="en-US" dirty="0"/>
          </a:p>
        </p:txBody>
      </p:sp>
      <p:sp>
        <p:nvSpPr>
          <p:cNvPr id="5" name="Slide Number Placeholder 4">
            <a:extLst>
              <a:ext uri="{FF2B5EF4-FFF2-40B4-BE49-F238E27FC236}">
                <a16:creationId xmlns:a16="http://schemas.microsoft.com/office/drawing/2014/main" id="{621A6F58-93D4-4378-7652-5AE9E4D6F415}"/>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3942840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B9380C2-148D-4263-9A5A-3542D0FFC61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7490</TotalTime>
  <Words>1812</Words>
  <Application>Microsoft Office PowerPoint</Application>
  <PresentationFormat>Widescreen</PresentationFormat>
  <Paragraphs>150</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EPA Farmworker Protection</vt:lpstr>
      <vt:lpstr>Quick History </vt:lpstr>
      <vt:lpstr>FIFRA</vt:lpstr>
      <vt:lpstr>Primacy</vt:lpstr>
      <vt:lpstr>Pesticides</vt:lpstr>
      <vt:lpstr>PowerPoint Presentation</vt:lpstr>
      <vt:lpstr>PowerPoint Presentation</vt:lpstr>
      <vt:lpstr>Pesticides</vt:lpstr>
      <vt:lpstr>Pesticides</vt:lpstr>
      <vt:lpstr>Worker Protection Standard</vt:lpstr>
      <vt:lpstr>WPS</vt:lpstr>
      <vt:lpstr>WPS</vt:lpstr>
      <vt:lpstr>WPS </vt:lpstr>
      <vt:lpstr>WPS</vt:lpstr>
      <vt:lpstr>WPS</vt:lpstr>
      <vt:lpstr>WPS</vt:lpstr>
      <vt:lpstr>Designated Representative and Texas Worker Protection Law</vt:lpstr>
      <vt:lpstr>How to Report a Pesticide Incident Involving Exposures to People</vt:lpstr>
      <vt:lpstr>How to Report a Pesticide Incident Involving Exposures to People</vt:lpstr>
      <vt:lpstr>How to Report a Pesticide Incident Involving Exposures to People</vt:lpstr>
      <vt:lpstr>Farmworker Protection Projects in Region 6</vt:lpstr>
      <vt:lpstr>CONTACT INFO:  Diego Garcia Garcia.diego01@epa.gov 214-665-2292  https://www.epa.gov/pesticide-worker-safety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Yvette  Garcia(WES)</cp:lastModifiedBy>
  <cp:revision>7</cp:revision>
  <dcterms:created xsi:type="dcterms:W3CDTF">2019-11-04T14:34:56Z</dcterms:created>
  <dcterms:modified xsi:type="dcterms:W3CDTF">2023-10-02T18:09:09Z</dcterms:modified>
</cp:coreProperties>
</file>