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81" r:id="rId4"/>
    <p:sldId id="267" r:id="rId5"/>
    <p:sldId id="270" r:id="rId6"/>
    <p:sldId id="280" r:id="rId7"/>
    <p:sldId id="279" r:id="rId8"/>
    <p:sldId id="278" r:id="rId9"/>
    <p:sldId id="271" r:id="rId10"/>
    <p:sldId id="288" r:id="rId11"/>
    <p:sldId id="273" r:id="rId12"/>
    <p:sldId id="282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68" r:id="rId22"/>
    <p:sldId id="272" r:id="rId23"/>
    <p:sldId id="283" r:id="rId24"/>
    <p:sldId id="285" r:id="rId25"/>
    <p:sldId id="269" r:id="rId26"/>
    <p:sldId id="286" r:id="rId27"/>
    <p:sldId id="284" r:id="rId28"/>
    <p:sldId id="287" r:id="rId29"/>
    <p:sldId id="277" r:id="rId30"/>
    <p:sldId id="274" r:id="rId31"/>
    <p:sldId id="275" r:id="rId32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13" autoAdjust="0"/>
    <p:restoredTop sz="94599" autoAdjust="0"/>
  </p:normalViewPr>
  <p:slideViewPr>
    <p:cSldViewPr>
      <p:cViewPr varScale="1">
        <p:scale>
          <a:sx n="88" d="100"/>
          <a:sy n="88" d="100"/>
        </p:scale>
        <p:origin x="475" y="62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11/16/2022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11/16/2022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11/16/2022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11/16/2022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/>
              <a:t>Wills, TODDs, and Property Tax Savings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b="1" dirty="0" smtClean="0"/>
              <a:t>Legal Aid of NorthWest Texas</a:t>
            </a:r>
          </a:p>
          <a:p>
            <a:r>
              <a:rPr lang="en-US" dirty="0" smtClean="0"/>
              <a:t>Sheena Teague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When To </a:t>
            </a:r>
            <a:r>
              <a:rPr lang="en-US" sz="4000" b="1" dirty="0"/>
              <a:t>H</a:t>
            </a:r>
            <a:r>
              <a:rPr lang="en-US" sz="4000" b="1" dirty="0" smtClean="0"/>
              <a:t>ave </a:t>
            </a:r>
            <a:r>
              <a:rPr lang="en-US" sz="4000" b="1" dirty="0"/>
              <a:t>A</a:t>
            </a:r>
            <a:r>
              <a:rPr lang="en-US" sz="4000" b="1" dirty="0" smtClean="0"/>
              <a:t> Will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2117" y="1600200"/>
            <a:ext cx="9144000" cy="42672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You want to give something to a grandchild or friend</a:t>
            </a:r>
          </a:p>
          <a:p>
            <a:r>
              <a:rPr lang="en-US" sz="2800" b="1" dirty="0" smtClean="0"/>
              <a:t>You don’t want your children to benefit equally</a:t>
            </a:r>
          </a:p>
          <a:p>
            <a:pPr lvl="1"/>
            <a:r>
              <a:rPr lang="en-US" sz="2400" b="1" dirty="0" smtClean="0"/>
              <a:t>One is well off, one is disabled, etc.</a:t>
            </a:r>
          </a:p>
          <a:p>
            <a:r>
              <a:rPr lang="en-US" sz="2800" b="1" dirty="0" smtClean="0"/>
              <a:t>You have a child from before your current marriage</a:t>
            </a:r>
          </a:p>
          <a:p>
            <a:r>
              <a:rPr lang="en-US" sz="2800" b="1" dirty="0" smtClean="0"/>
              <a:t>You have a minor child that will need a guardian</a:t>
            </a:r>
          </a:p>
          <a:p>
            <a:r>
              <a:rPr lang="en-US" sz="2800" b="1" dirty="0" smtClean="0"/>
              <a:t>You own a home and have not executed a TODD or Lady Bird Deed</a:t>
            </a:r>
          </a:p>
          <a:p>
            <a:r>
              <a:rPr lang="en-US" sz="2800" b="1" dirty="0" smtClean="0"/>
              <a:t>You have a bank account with no POD beneficiary</a:t>
            </a:r>
          </a:p>
          <a:p>
            <a:r>
              <a:rPr lang="en-US" sz="2800" b="1" dirty="0" smtClean="0"/>
              <a:t>You have significant debts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40243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#5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 inherit my loved one’s house free of any debts that they owed because </a:t>
            </a:r>
            <a:r>
              <a:rPr lang="en-US" sz="3200" b="1" dirty="0" smtClean="0"/>
              <a:t>you </a:t>
            </a:r>
            <a:r>
              <a:rPr lang="en-US" sz="3200" b="1" dirty="0" smtClean="0"/>
              <a:t>cannot inherit debt.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Partially false. An estate’s debts must be settled before the assets can be distributed.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120361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Probate of Will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Process of court determining that a will is valid</a:t>
            </a:r>
          </a:p>
          <a:p>
            <a:r>
              <a:rPr lang="en-US" sz="3200" b="1" dirty="0" smtClean="0"/>
              <a:t>Cannot be filed until Testator’s death</a:t>
            </a:r>
          </a:p>
          <a:p>
            <a:r>
              <a:rPr lang="en-US" sz="3200" b="1" dirty="0" smtClean="0"/>
              <a:t>Must be filed in county of domicile or location of estate</a:t>
            </a:r>
          </a:p>
          <a:p>
            <a:r>
              <a:rPr lang="en-US" sz="3200" b="1" dirty="0" smtClean="0"/>
              <a:t>If estate has no debts, can be done as </a:t>
            </a:r>
            <a:r>
              <a:rPr lang="en-US" sz="3200" b="1" dirty="0" err="1" smtClean="0"/>
              <a:t>Muniment</a:t>
            </a:r>
            <a:r>
              <a:rPr lang="en-US" sz="3200" b="1" dirty="0" smtClean="0"/>
              <a:t> of Title</a:t>
            </a:r>
            <a:endParaRPr lang="en-US" sz="2800" b="1" dirty="0" smtClean="0"/>
          </a:p>
          <a:p>
            <a:r>
              <a:rPr lang="en-US" sz="3200" b="1" dirty="0" smtClean="0"/>
              <a:t>4 year time limit to probate will</a:t>
            </a:r>
            <a:endParaRPr lang="en-US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443431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#6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A will </a:t>
            </a:r>
            <a:r>
              <a:rPr lang="en-US" sz="3200" b="1" i="1" dirty="0" smtClean="0"/>
              <a:t>MUST</a:t>
            </a:r>
            <a:r>
              <a:rPr lang="en-US" sz="3200" b="1" dirty="0" smtClean="0"/>
              <a:t> be followed!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False (shockingly!). If all the beneficiaries agree to a different arrangement, they can execute a Family Settlement Agreement.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14453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Other Estate Planning Documents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Statutory Durable Power of Attorney</a:t>
            </a:r>
          </a:p>
          <a:p>
            <a:r>
              <a:rPr lang="en-US" sz="3200" b="1" dirty="0" smtClean="0"/>
              <a:t>Medical Power of Attorney</a:t>
            </a:r>
          </a:p>
          <a:p>
            <a:r>
              <a:rPr lang="en-US" sz="3200" b="1" dirty="0" smtClean="0"/>
              <a:t>Advanced Directive</a:t>
            </a:r>
          </a:p>
          <a:p>
            <a:r>
              <a:rPr lang="en-US" sz="3200" b="1" dirty="0" smtClean="0"/>
              <a:t>Designation of Guardian</a:t>
            </a:r>
          </a:p>
          <a:p>
            <a:r>
              <a:rPr lang="en-US" sz="3200" b="1" dirty="0" smtClean="0"/>
              <a:t>Appointment for Disposition of Remains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181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6" y="381000"/>
            <a:ext cx="9143998" cy="10207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Statutory Durable Power </a:t>
            </a:r>
            <a:br>
              <a:rPr lang="en-US" sz="4000" b="1" dirty="0" smtClean="0"/>
            </a:br>
            <a:r>
              <a:rPr lang="en-US" sz="4000" b="1" dirty="0" smtClean="0"/>
              <a:t>of Attorney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b="1" dirty="0" smtClean="0"/>
              <a:t>Agent is designated to handle financial, real estate, and other issues if you cannot</a:t>
            </a:r>
          </a:p>
          <a:p>
            <a:pPr lvl="1"/>
            <a:r>
              <a:rPr lang="en-US" sz="2800" b="1" dirty="0" smtClean="0"/>
              <a:t>Can designate alternate or successor</a:t>
            </a:r>
          </a:p>
          <a:p>
            <a:r>
              <a:rPr lang="en-US" sz="3200" b="1" dirty="0" smtClean="0"/>
              <a:t>Two choices of when it is valid</a:t>
            </a:r>
          </a:p>
          <a:p>
            <a:pPr lvl="1"/>
            <a:r>
              <a:rPr lang="en-US" sz="2800" b="1" dirty="0" smtClean="0"/>
              <a:t>Immediately; or</a:t>
            </a:r>
          </a:p>
          <a:p>
            <a:pPr lvl="1"/>
            <a:r>
              <a:rPr lang="en-US" sz="2800" b="1" dirty="0" smtClean="0"/>
              <a:t>Upon a doctor’s determination of incapacitation</a:t>
            </a:r>
          </a:p>
          <a:p>
            <a:r>
              <a:rPr lang="en-US" sz="3200" b="1" dirty="0" smtClean="0"/>
              <a:t>Can withhold certain powers</a:t>
            </a:r>
          </a:p>
          <a:p>
            <a:r>
              <a:rPr lang="en-US" sz="3200" b="1" dirty="0" smtClean="0"/>
              <a:t>Must specifically state power to make gifts</a:t>
            </a:r>
          </a:p>
          <a:p>
            <a:r>
              <a:rPr lang="en-US" sz="3200" b="1" dirty="0" smtClean="0"/>
              <a:t>Must be notarized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7837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Medical Power of Attorney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Agent is designated to handle medical decisions should you be unable to communicate wishes</a:t>
            </a:r>
          </a:p>
          <a:p>
            <a:pPr lvl="1"/>
            <a:r>
              <a:rPr lang="en-US" sz="2800" b="1" dirty="0"/>
              <a:t>Can designate alternate or </a:t>
            </a:r>
            <a:r>
              <a:rPr lang="en-US" sz="2800" b="1" dirty="0" smtClean="0"/>
              <a:t>successor</a:t>
            </a:r>
          </a:p>
          <a:p>
            <a:r>
              <a:rPr lang="en-US" sz="3200" b="1" dirty="0" smtClean="0"/>
              <a:t>Only valid when determined to be incapacitated</a:t>
            </a:r>
          </a:p>
          <a:p>
            <a:r>
              <a:rPr lang="en-US" sz="3200" b="1" dirty="0" smtClean="0"/>
              <a:t>Can include specific instructions</a:t>
            </a:r>
          </a:p>
          <a:p>
            <a:r>
              <a:rPr lang="en-US" sz="3200" b="1" dirty="0" smtClean="0"/>
              <a:t>Must be notarized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51032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Advanced Directive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b="1" dirty="0" smtClean="0"/>
              <a:t>Sometimes referred to as a “living will”</a:t>
            </a:r>
          </a:p>
          <a:p>
            <a:r>
              <a:rPr lang="en-US" sz="3200" b="1" dirty="0" smtClean="0"/>
              <a:t>Two types of situations to consider</a:t>
            </a:r>
          </a:p>
          <a:p>
            <a:pPr lvl="1"/>
            <a:r>
              <a:rPr lang="en-US" sz="2800" b="1" dirty="0" smtClean="0"/>
              <a:t>Irreversible condition</a:t>
            </a:r>
          </a:p>
          <a:p>
            <a:pPr lvl="2"/>
            <a:r>
              <a:rPr lang="en-US" sz="2400" b="1" dirty="0"/>
              <a:t>i.e., </a:t>
            </a:r>
            <a:r>
              <a:rPr lang="en-US" sz="2400" b="1" dirty="0" smtClean="0"/>
              <a:t>c</a:t>
            </a:r>
            <a:r>
              <a:rPr lang="en-US" sz="2600" b="1" dirty="0" smtClean="0"/>
              <a:t>oma, no cognitive function</a:t>
            </a:r>
          </a:p>
          <a:p>
            <a:pPr lvl="1"/>
            <a:r>
              <a:rPr lang="en-US" sz="2800" b="1" dirty="0" smtClean="0"/>
              <a:t>Terminal illness</a:t>
            </a:r>
          </a:p>
          <a:p>
            <a:pPr lvl="2"/>
            <a:r>
              <a:rPr lang="en-US" sz="2600" b="1" dirty="0" smtClean="0"/>
              <a:t>6 months or less to live</a:t>
            </a:r>
          </a:p>
          <a:p>
            <a:r>
              <a:rPr lang="en-US" sz="3200" b="1" dirty="0" smtClean="0"/>
              <a:t>Choose to continue care or withhold care to pass as peacefully as possible</a:t>
            </a:r>
          </a:p>
          <a:p>
            <a:r>
              <a:rPr lang="en-US" sz="3200" b="1" dirty="0" smtClean="0"/>
              <a:t>Can include specific instructions for these situations</a:t>
            </a:r>
          </a:p>
          <a:p>
            <a:r>
              <a:rPr lang="en-US" sz="3200" b="1" dirty="0" smtClean="0"/>
              <a:t>Must be notarized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94566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Designation of Guardian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Upon incapacitation, a guardianship may be placed on a ward</a:t>
            </a:r>
            <a:endParaRPr lang="en-US" sz="3200" b="1" dirty="0"/>
          </a:p>
          <a:p>
            <a:r>
              <a:rPr lang="en-US" sz="3200" b="1" dirty="0" smtClean="0"/>
              <a:t>Certain individuals have priority under Texas Estates Code</a:t>
            </a:r>
          </a:p>
          <a:p>
            <a:pPr lvl="1"/>
            <a:r>
              <a:rPr lang="en-US" sz="2800" b="1" dirty="0" smtClean="0"/>
              <a:t>i.e., spouse, adult children</a:t>
            </a:r>
          </a:p>
          <a:p>
            <a:r>
              <a:rPr lang="en-US" sz="3200" b="1" dirty="0" smtClean="0"/>
              <a:t>Courts may rely on this document unless found to not be in best interest of ward</a:t>
            </a:r>
          </a:p>
          <a:p>
            <a:r>
              <a:rPr lang="en-US" sz="3200" b="1" dirty="0" smtClean="0"/>
              <a:t>Must be notarized</a:t>
            </a:r>
          </a:p>
        </p:txBody>
      </p:sp>
    </p:spTree>
    <p:extLst>
      <p:ext uri="{BB962C8B-B14F-4D97-AF65-F5344CB8AC3E}">
        <p14:creationId xmlns:p14="http://schemas.microsoft.com/office/powerpoint/2010/main" val="105593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3483" y="457200"/>
            <a:ext cx="9143998" cy="10207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Appointment of Disposition </a:t>
            </a:r>
            <a:br>
              <a:rPr lang="en-US" sz="4000" b="1" dirty="0" smtClean="0"/>
            </a:br>
            <a:r>
              <a:rPr lang="en-US" sz="4000" b="1" dirty="0" smtClean="0"/>
              <a:t>of Remains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 smtClean="0"/>
              <a:t>May also be included in a will</a:t>
            </a:r>
          </a:p>
          <a:p>
            <a:r>
              <a:rPr lang="en-US" sz="3200" b="1" dirty="0" smtClean="0"/>
              <a:t>Certain individuals have priority under Texas Estates Code</a:t>
            </a:r>
          </a:p>
          <a:p>
            <a:pPr lvl="1"/>
            <a:r>
              <a:rPr lang="en-US" sz="2400" b="1" dirty="0"/>
              <a:t>i.e., </a:t>
            </a:r>
            <a:r>
              <a:rPr lang="en-US" sz="2400" b="1" dirty="0" smtClean="0"/>
              <a:t>spouse, adult children</a:t>
            </a:r>
            <a:endParaRPr lang="en-US" sz="2400" dirty="0" smtClean="0"/>
          </a:p>
          <a:p>
            <a:r>
              <a:rPr lang="en-US" sz="3200" b="1" dirty="0" smtClean="0"/>
              <a:t>Form will override priority</a:t>
            </a:r>
          </a:p>
          <a:p>
            <a:r>
              <a:rPr lang="en-US" sz="3200" b="1" dirty="0" smtClean="0"/>
              <a:t>Allows for specific instructions</a:t>
            </a:r>
          </a:p>
          <a:p>
            <a:r>
              <a:rPr lang="en-US" sz="3200" b="1" dirty="0" smtClean="0"/>
              <a:t>Must be notarized</a:t>
            </a:r>
          </a:p>
        </p:txBody>
      </p:sp>
    </p:spTree>
    <p:extLst>
      <p:ext uri="{BB962C8B-B14F-4D97-AF65-F5344CB8AC3E}">
        <p14:creationId xmlns:p14="http://schemas.microsoft.com/office/powerpoint/2010/main" val="3548290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Wills, TODDs, and Property Tax Savings</a:t>
            </a:r>
            <a:endParaRPr lang="en-US" b="1"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Wills</a:t>
            </a:r>
          </a:p>
          <a:p>
            <a:pPr lvl="1"/>
            <a:r>
              <a:rPr lang="en-US" sz="2800" dirty="0" smtClean="0"/>
              <a:t>What they do and when to use them</a:t>
            </a:r>
            <a:endParaRPr lang="en-US" sz="2800" dirty="0"/>
          </a:p>
          <a:p>
            <a:r>
              <a:rPr lang="en-US" sz="3200" dirty="0" smtClean="0"/>
              <a:t>TODD (Transfer on Death Deed)</a:t>
            </a:r>
          </a:p>
          <a:p>
            <a:pPr lvl="1"/>
            <a:r>
              <a:rPr lang="en-US" sz="2800" dirty="0" smtClean="0"/>
              <a:t>What they do and when to use them</a:t>
            </a:r>
            <a:endParaRPr lang="en-US" sz="2800" dirty="0"/>
          </a:p>
          <a:p>
            <a:r>
              <a:rPr lang="en-US" sz="3200" dirty="0" smtClean="0"/>
              <a:t>Property Tax Savings</a:t>
            </a:r>
          </a:p>
          <a:p>
            <a:pPr lvl="1"/>
            <a:r>
              <a:rPr lang="en-US" sz="2800" dirty="0" smtClean="0"/>
              <a:t>Homestead Exemption</a:t>
            </a:r>
          </a:p>
          <a:p>
            <a:pPr lvl="1"/>
            <a:r>
              <a:rPr lang="en-US" sz="2800" dirty="0" smtClean="0"/>
              <a:t>Tax Deferment for Over 65 or Disabled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#7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Even though we have not really talked about it, my loved ones know my beliefs and wishes.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These times are stressful and emotional. Having direct instructions written out for various situations will ease that stress.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8044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Transfer on Death Deed</a:t>
            </a:r>
            <a:endParaRPr lang="en-US" sz="40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Transfers ownership at the moment of death</a:t>
            </a:r>
          </a:p>
          <a:p>
            <a:pPr lvl="1"/>
            <a:r>
              <a:rPr lang="en-US" sz="2800" b="1" dirty="0" smtClean="0"/>
              <a:t>Never becomes part of estate</a:t>
            </a:r>
            <a:endParaRPr lang="en-US" sz="2800" b="1" dirty="0"/>
          </a:p>
          <a:p>
            <a:pPr lvl="1"/>
            <a:r>
              <a:rPr lang="en-US" sz="3200" b="1" dirty="0" smtClean="0"/>
              <a:t>Outside of probate</a:t>
            </a:r>
            <a:endParaRPr lang="en-US" sz="3200" b="1" dirty="0"/>
          </a:p>
          <a:p>
            <a:r>
              <a:rPr lang="en-US" sz="3200" b="1" dirty="0" smtClean="0"/>
              <a:t>Bypasses MERP</a:t>
            </a:r>
          </a:p>
          <a:p>
            <a:r>
              <a:rPr lang="en-US" sz="3200" b="1" dirty="0" smtClean="0"/>
              <a:t>Revocable</a:t>
            </a:r>
            <a:endParaRPr lang="en-US" sz="3200" b="1" dirty="0"/>
          </a:p>
          <a:p>
            <a:r>
              <a:rPr lang="en-US" sz="3200" b="1" dirty="0" smtClean="0"/>
              <a:t>Must be recorded to be valid</a:t>
            </a:r>
          </a:p>
          <a:p>
            <a:r>
              <a:rPr lang="en-US" sz="3200" b="1" dirty="0" smtClean="0"/>
              <a:t>Cannot be executed by power of attorney</a:t>
            </a:r>
          </a:p>
          <a:p>
            <a:r>
              <a:rPr lang="en-US" sz="3200" b="1" dirty="0" smtClean="0"/>
              <a:t>New in Texas – only since 2015</a:t>
            </a:r>
          </a:p>
        </p:txBody>
      </p:sp>
    </p:spTree>
    <p:extLst>
      <p:ext uri="{BB962C8B-B14F-4D97-AF65-F5344CB8AC3E}">
        <p14:creationId xmlns:p14="http://schemas.microsoft.com/office/powerpoint/2010/main" val="223730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#8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296399" cy="42672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 keep hearing a “Lady Bird Deed” is the best way to go to give a loved one my house when I die.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</a:t>
            </a:r>
            <a:r>
              <a:rPr lang="en-US" sz="3200" b="1" dirty="0"/>
              <a:t>A</a:t>
            </a:r>
            <a:r>
              <a:rPr lang="en-US" sz="3200" b="1" dirty="0" smtClean="0"/>
              <a:t> person may choose a TODD or a Lady Bird Deed, depending on what the circumstances call for.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20509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274638"/>
            <a:ext cx="8305800" cy="10207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/>
              <a:t>“Lady Bird” or Enhanced Life Estate Deed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Transfers property immediately, but grantee retains certain powers</a:t>
            </a:r>
          </a:p>
          <a:p>
            <a:pPr lvl="1"/>
            <a:r>
              <a:rPr lang="en-US" sz="2800" b="1" dirty="0" smtClean="0"/>
              <a:t>Never becomes part of estate</a:t>
            </a:r>
          </a:p>
          <a:p>
            <a:pPr lvl="1"/>
            <a:r>
              <a:rPr lang="en-US" sz="2800" b="1" dirty="0" smtClean="0"/>
              <a:t>Outside of probate</a:t>
            </a:r>
          </a:p>
          <a:p>
            <a:r>
              <a:rPr lang="en-US" sz="3200" b="1" dirty="0" smtClean="0"/>
              <a:t>Non-revocable, but superseded by subsequent deed</a:t>
            </a:r>
          </a:p>
          <a:p>
            <a:r>
              <a:rPr lang="en-US" sz="3200" b="1" dirty="0" smtClean="0"/>
              <a:t>Bypasses MERP</a:t>
            </a:r>
          </a:p>
          <a:p>
            <a:r>
              <a:rPr lang="en-US" sz="3200" b="1" dirty="0" smtClean="0"/>
              <a:t>Can be recorded after grantee’s death</a:t>
            </a:r>
          </a:p>
          <a:p>
            <a:r>
              <a:rPr lang="en-US" sz="3200" b="1" dirty="0" smtClean="0"/>
              <a:t>Can be executed by a power of attorney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208764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#9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My house has a mortgage, and my beneficiary will have no trouble taking over the payments.</a:t>
            </a:r>
          </a:p>
          <a:p>
            <a:r>
              <a:rPr lang="en-US" sz="3200" b="1" u="sng" dirty="0" smtClean="0"/>
              <a:t>REALITY</a:t>
            </a:r>
            <a:r>
              <a:rPr lang="en-US" sz="3200" dirty="0" smtClean="0"/>
              <a:t>: </a:t>
            </a:r>
            <a:r>
              <a:rPr lang="en-US" sz="3200" b="1" dirty="0" smtClean="0"/>
              <a:t>Maybe. A will and TODD do not trigger a due-on-sale clause, but a Lady Bird Deed to anyone other than a spouse or child will.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51932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6067" y="457200"/>
            <a:ext cx="9143998" cy="102076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smtClean="0"/>
              <a:t>Medicaid Estate </a:t>
            </a:r>
            <a:br>
              <a:rPr lang="en-US" sz="4000" b="1" dirty="0" smtClean="0"/>
            </a:br>
            <a:r>
              <a:rPr lang="en-US" sz="4000" b="1" dirty="0" smtClean="0"/>
              <a:t>Reimbursement Program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982199" cy="4267200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 smtClean="0"/>
              <a:t>Medicaid may file a claim against your estate to be reimbursed for long-term medical expenses</a:t>
            </a:r>
          </a:p>
          <a:p>
            <a:pPr lvl="1"/>
            <a:r>
              <a:rPr lang="en-US" sz="2800" b="1" dirty="0" smtClean="0"/>
              <a:t>Estate will be notified within 30 days of MERP learning of your death Failure to do so will bar claim</a:t>
            </a:r>
          </a:p>
          <a:p>
            <a:r>
              <a:rPr lang="en-US" sz="3200" b="1" dirty="0" smtClean="0"/>
              <a:t>Numerous exceptions exist</a:t>
            </a:r>
          </a:p>
          <a:p>
            <a:r>
              <a:rPr lang="en-US" sz="3200" b="1" dirty="0" smtClean="0"/>
              <a:t>Undue hardship waiver</a:t>
            </a:r>
          </a:p>
          <a:p>
            <a:r>
              <a:rPr lang="en-US" sz="3200" b="1" dirty="0" smtClean="0"/>
              <a:t>SSI are eligible for Medicaid</a:t>
            </a:r>
          </a:p>
          <a:p>
            <a:r>
              <a:rPr lang="en-US" sz="3200" b="1" dirty="0" smtClean="0"/>
              <a:t>SS Retirement are eligible for Medicare</a:t>
            </a:r>
          </a:p>
          <a:p>
            <a:pPr lvl="1"/>
            <a:r>
              <a:rPr lang="en-US" sz="2800" b="1" dirty="0"/>
              <a:t>M</a:t>
            </a:r>
            <a:r>
              <a:rPr lang="en-US" sz="2800" b="1" dirty="0" smtClean="0"/>
              <a:t>ay be eligible for Medicaid, depends on income &amp; assets</a:t>
            </a:r>
          </a:p>
          <a:p>
            <a:r>
              <a:rPr lang="en-US" sz="3200" b="1" dirty="0" smtClean="0"/>
              <a:t>SSDI recipients are eligible for Medicare after 2 years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8955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#10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Even if my estate doesn’t qualify for a MERP exception, my loved ones will be able to get an undue hardship waiver later on.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An application for an undue hardship waiver must be filed within 60 days of receiving an Intent to File Claim by Medicaid.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4599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Most Common MERP Exceptions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Surviving spouse</a:t>
            </a:r>
          </a:p>
          <a:p>
            <a:r>
              <a:rPr lang="en-US" sz="3200" b="1" dirty="0" smtClean="0"/>
              <a:t>Surviving child under 21 </a:t>
            </a:r>
            <a:r>
              <a:rPr lang="en-US" sz="3200" b="1" u="sng" dirty="0" smtClean="0"/>
              <a:t>or</a:t>
            </a:r>
            <a:r>
              <a:rPr lang="en-US" sz="3200" b="1" dirty="0" smtClean="0"/>
              <a:t> disabled/blind</a:t>
            </a:r>
          </a:p>
          <a:p>
            <a:r>
              <a:rPr lang="en-US" sz="3200" b="1" dirty="0" smtClean="0"/>
              <a:t>Unmarried child over 21 that has lived in home for at least a year</a:t>
            </a:r>
          </a:p>
          <a:p>
            <a:r>
              <a:rPr lang="en-US" sz="3200" b="1" dirty="0" smtClean="0"/>
              <a:t>Value of estate is less than $10,000</a:t>
            </a:r>
          </a:p>
          <a:p>
            <a:r>
              <a:rPr lang="en-US" sz="3200" b="1" dirty="0" smtClean="0"/>
              <a:t>Medicaid </a:t>
            </a:r>
            <a:r>
              <a:rPr lang="en-US" sz="3200" b="1" dirty="0" smtClean="0"/>
              <a:t>claim is </a:t>
            </a:r>
            <a:r>
              <a:rPr lang="en-US" sz="3200" b="1" dirty="0" smtClean="0"/>
              <a:t>$3,000 or less</a:t>
            </a:r>
          </a:p>
          <a:p>
            <a:r>
              <a:rPr lang="en-US" sz="3200" b="1" dirty="0" smtClean="0"/>
              <a:t>Cost of selling property would be equal to or greater than value of property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44843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#11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I’m on Medicaid, I’ll just sell my house before I die so MERP won’t be an issue for my loved ones!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Medicaid is a means-based program, with asset and income limits. A house is exempt but cash is not. Once you sell your house, the cash will put you above the $2,000 asset limit and you will become ineligible for Medicaid.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3230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#12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10286999" cy="4267200"/>
          </a:xfrm>
        </p:spPr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I’m preparing to apply for Medicaid, I’ll just give my loved one my house before I apply!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MERP can “look back” up to 60 months prior to applying for Medicaid and cancel any gifts. This is where a TODD or Lady Bird Deed comes in handy.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2882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#1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If you die without a will, the state gets everything.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False. The property passes through the intestacy laws of Texas.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839980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Property Tax Savings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676400"/>
            <a:ext cx="10134599" cy="4648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Homestead Exemption</a:t>
            </a:r>
          </a:p>
          <a:p>
            <a:pPr lvl="1"/>
            <a:r>
              <a:rPr lang="en-US" sz="2800" b="1" dirty="0" smtClean="0"/>
              <a:t>$25,000 exemption on home</a:t>
            </a:r>
            <a:endParaRPr lang="en-US" sz="2800" b="1" dirty="0" smtClean="0"/>
          </a:p>
          <a:p>
            <a:r>
              <a:rPr lang="en-US" sz="3200" b="1" dirty="0" smtClean="0"/>
              <a:t>Elder Exemption</a:t>
            </a:r>
          </a:p>
          <a:p>
            <a:pPr lvl="1"/>
            <a:r>
              <a:rPr lang="en-US" sz="2800" b="1" dirty="0" smtClean="0"/>
              <a:t>Additional </a:t>
            </a:r>
            <a:r>
              <a:rPr lang="en-US" sz="2800" b="1" dirty="0"/>
              <a:t>$10,000 </a:t>
            </a:r>
            <a:r>
              <a:rPr lang="en-US" sz="2800" b="1" dirty="0" smtClean="0"/>
              <a:t>exemption </a:t>
            </a:r>
            <a:r>
              <a:rPr lang="en-US" sz="2800" b="1" dirty="0"/>
              <a:t>and </a:t>
            </a:r>
            <a:r>
              <a:rPr lang="en-US" sz="2800" b="1" dirty="0" smtClean="0"/>
              <a:t>School District </a:t>
            </a:r>
            <a:r>
              <a:rPr lang="en-US" sz="2800" b="1" dirty="0"/>
              <a:t>tax </a:t>
            </a:r>
            <a:r>
              <a:rPr lang="en-US" sz="2800" b="1" dirty="0" smtClean="0"/>
              <a:t>ceiling</a:t>
            </a:r>
          </a:p>
          <a:p>
            <a:pPr lvl="2"/>
            <a:r>
              <a:rPr lang="en-US" sz="2600" b="1" dirty="0" smtClean="0"/>
              <a:t>65 &amp; older or disabled </a:t>
            </a:r>
          </a:p>
          <a:p>
            <a:pPr lvl="2"/>
            <a:r>
              <a:rPr lang="en-US" sz="2600" b="1" dirty="0" smtClean="0"/>
              <a:t>Surviving spouse 55 &amp; older</a:t>
            </a:r>
          </a:p>
          <a:p>
            <a:r>
              <a:rPr lang="en-US" sz="3200" b="1" dirty="0" smtClean="0"/>
              <a:t>Tax Deferral</a:t>
            </a:r>
          </a:p>
          <a:p>
            <a:pPr lvl="1"/>
            <a:r>
              <a:rPr lang="en-US" sz="2800" b="1" dirty="0" smtClean="0"/>
              <a:t>Disabled</a:t>
            </a:r>
          </a:p>
          <a:p>
            <a:pPr lvl="1"/>
            <a:r>
              <a:rPr lang="en-US" sz="2800" b="1" dirty="0" smtClean="0"/>
              <a:t>65 or older</a:t>
            </a:r>
          </a:p>
          <a:p>
            <a:pPr lvl="1"/>
            <a:r>
              <a:rPr lang="en-US" sz="2800" b="1" dirty="0" smtClean="0"/>
              <a:t>Surviving spouse 55 &amp; older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38410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Tax Deferral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9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3200" b="1" dirty="0" smtClean="0"/>
              <a:t>Only allowed for those 65 &amp; older, disabled, or surviving spouse 55 &amp; older</a:t>
            </a:r>
          </a:p>
          <a:p>
            <a:r>
              <a:rPr lang="en-US" sz="3200" b="1" i="1" u="sng" dirty="0" smtClean="0"/>
              <a:t>Defers</a:t>
            </a:r>
            <a:r>
              <a:rPr lang="en-US" sz="3200" b="1" dirty="0" smtClean="0"/>
              <a:t> the payment of current and delinquent property taxes until the house ceases to be your homestead</a:t>
            </a:r>
          </a:p>
          <a:p>
            <a:r>
              <a:rPr lang="en-US" sz="3200" b="1" dirty="0" smtClean="0"/>
              <a:t>Taxes continue to accrue annually with 5% interest</a:t>
            </a:r>
          </a:p>
          <a:p>
            <a:r>
              <a:rPr lang="en-US" sz="3200" b="1" dirty="0" smtClean="0"/>
              <a:t>Best to do in conjunction with both homestead exemption and elder exemption to lower burden of beneficiary or buyer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589545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Wills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b="1" dirty="0" smtClean="0"/>
              <a:t>What do they do?</a:t>
            </a:r>
          </a:p>
          <a:p>
            <a:r>
              <a:rPr lang="en-US" sz="4000" b="1" dirty="0" smtClean="0"/>
              <a:t>When do I need to make I one?</a:t>
            </a:r>
          </a:p>
          <a:p>
            <a:r>
              <a:rPr lang="en-US" sz="4000" b="1" dirty="0" smtClean="0"/>
              <a:t>What do I do with it?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80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When I die, my spouse will inherit everything I own.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Maybe. Let me explain.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906698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Benefits of Wills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Loved ones are aware of your wishes</a:t>
            </a:r>
          </a:p>
          <a:p>
            <a:r>
              <a:rPr lang="en-US" sz="3200" b="1" dirty="0" smtClean="0"/>
              <a:t>Lessens family disputes</a:t>
            </a:r>
          </a:p>
          <a:p>
            <a:r>
              <a:rPr lang="en-US" sz="3200" b="1" dirty="0" smtClean="0"/>
              <a:t>Simplifies probate</a:t>
            </a:r>
          </a:p>
          <a:p>
            <a:r>
              <a:rPr lang="en-US" sz="3200" b="1" dirty="0" smtClean="0"/>
              <a:t>No need to determine natural heirs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057194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#3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I don’t own much so I don’t need a will.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False. Almost everyone should have a will, unless non-probate options are right for you.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921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Basic Requirements of Wills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000" b="1" dirty="0" smtClean="0"/>
              <a:t>In writing </a:t>
            </a:r>
            <a:endParaRPr lang="en-US" sz="4000" b="1" dirty="0"/>
          </a:p>
          <a:p>
            <a:r>
              <a:rPr lang="en-US" sz="4000" b="1" dirty="0"/>
              <a:t>S</a:t>
            </a:r>
            <a:r>
              <a:rPr lang="en-US" sz="4000" b="1" dirty="0" smtClean="0"/>
              <a:t>igned</a:t>
            </a:r>
          </a:p>
          <a:p>
            <a:r>
              <a:rPr lang="en-US" sz="4000" b="1" dirty="0" smtClean="0"/>
              <a:t>Sound mind</a:t>
            </a:r>
          </a:p>
          <a:p>
            <a:r>
              <a:rPr lang="en-US" sz="4000" b="1" dirty="0" smtClean="0"/>
              <a:t>At least 18 years of age</a:t>
            </a:r>
          </a:p>
          <a:p>
            <a:pPr lvl="2"/>
            <a:r>
              <a:rPr lang="en-US" sz="3200" b="1" dirty="0" smtClean="0"/>
              <a:t>Or married or part of the armed forces</a:t>
            </a:r>
          </a:p>
          <a:p>
            <a:r>
              <a:rPr lang="en-US" sz="4000" b="1" dirty="0" smtClean="0"/>
              <a:t>2 disinterested witnesses</a:t>
            </a:r>
          </a:p>
          <a:p>
            <a:pPr lvl="2"/>
            <a:r>
              <a:rPr lang="en-US" sz="3400" b="1" dirty="0" smtClean="0"/>
              <a:t>14 years of age</a:t>
            </a:r>
          </a:p>
          <a:p>
            <a:r>
              <a:rPr lang="en-US" sz="4000" b="1" dirty="0" smtClean="0"/>
              <a:t>Self-proved</a:t>
            </a:r>
          </a:p>
        </p:txBody>
      </p:sp>
    </p:spTree>
    <p:extLst>
      <p:ext uri="{BB962C8B-B14F-4D97-AF65-F5344CB8AC3E}">
        <p14:creationId xmlns:p14="http://schemas.microsoft.com/office/powerpoint/2010/main" val="178103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Myth #4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u="sng" dirty="0" smtClean="0"/>
              <a:t>CLAIM</a:t>
            </a:r>
            <a:r>
              <a:rPr lang="en-US" sz="3200" b="1" dirty="0" smtClean="0"/>
              <a:t>: My loved one’s will says I get their house, so I immediately own it.</a:t>
            </a:r>
          </a:p>
          <a:p>
            <a:r>
              <a:rPr lang="en-US" sz="3200" b="1" u="sng" dirty="0" smtClean="0"/>
              <a:t>REALITY</a:t>
            </a:r>
            <a:r>
              <a:rPr lang="en-US" sz="3200" b="1" dirty="0" smtClean="0"/>
              <a:t>: False. A will must be probated in court.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59947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18225</TotalTime>
  <Words>1393</Words>
  <Application>Microsoft Office PowerPoint</Application>
  <PresentationFormat>Custom</PresentationFormat>
  <Paragraphs>173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Arial</vt:lpstr>
      <vt:lpstr>Consolas</vt:lpstr>
      <vt:lpstr>Corbel</vt:lpstr>
      <vt:lpstr>Chalkboard 16x9</vt:lpstr>
      <vt:lpstr>Wills, TODDs, and Property Tax Savings</vt:lpstr>
      <vt:lpstr>Wills, TODDs, and Property Tax Savings</vt:lpstr>
      <vt:lpstr>Myth #1</vt:lpstr>
      <vt:lpstr>Wills</vt:lpstr>
      <vt:lpstr>Myth #2</vt:lpstr>
      <vt:lpstr>Benefits of Wills</vt:lpstr>
      <vt:lpstr>Myth #3</vt:lpstr>
      <vt:lpstr>Basic Requirements of Wills</vt:lpstr>
      <vt:lpstr>Myth #4</vt:lpstr>
      <vt:lpstr>When To Have A Will</vt:lpstr>
      <vt:lpstr>Myth #5</vt:lpstr>
      <vt:lpstr>Probate of Will</vt:lpstr>
      <vt:lpstr>Myth #6</vt:lpstr>
      <vt:lpstr>Other Estate Planning Documents</vt:lpstr>
      <vt:lpstr>Statutory Durable Power  of Attorney</vt:lpstr>
      <vt:lpstr>Medical Power of Attorney</vt:lpstr>
      <vt:lpstr>Advanced Directive</vt:lpstr>
      <vt:lpstr>Designation of Guardian</vt:lpstr>
      <vt:lpstr>Appointment of Disposition  of Remains</vt:lpstr>
      <vt:lpstr>Myth #7</vt:lpstr>
      <vt:lpstr>Transfer on Death Deed</vt:lpstr>
      <vt:lpstr>Myth #8</vt:lpstr>
      <vt:lpstr>“Lady Bird” or Enhanced Life Estate Deed</vt:lpstr>
      <vt:lpstr>Myth #9</vt:lpstr>
      <vt:lpstr>Medicaid Estate  Reimbursement Program</vt:lpstr>
      <vt:lpstr>Myth #10</vt:lpstr>
      <vt:lpstr>Most Common MERP Exceptions</vt:lpstr>
      <vt:lpstr>Myth #11</vt:lpstr>
      <vt:lpstr>Myth #12</vt:lpstr>
      <vt:lpstr>Property Tax Savings</vt:lpstr>
      <vt:lpstr>Tax Deferral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Wills, TODDs, and Property Tax Savings</dc:title>
  <dc:creator>Sheena Teague</dc:creator>
  <cp:lastModifiedBy>Sheena Teague</cp:lastModifiedBy>
  <cp:revision>39</cp:revision>
  <dcterms:created xsi:type="dcterms:W3CDTF">2021-03-27T01:50:56Z</dcterms:created>
  <dcterms:modified xsi:type="dcterms:W3CDTF">2022-11-16T20:02:13Z</dcterms:modified>
</cp:coreProperties>
</file>