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4" r:id="rId4"/>
  </p:sldMasterIdLst>
  <p:notesMasterIdLst>
    <p:notesMasterId r:id="rId16"/>
  </p:notesMasterIdLst>
  <p:handoutMasterIdLst>
    <p:handoutMasterId r:id="rId17"/>
  </p:handoutMasterIdLst>
  <p:sldIdLst>
    <p:sldId id="257" r:id="rId5"/>
    <p:sldId id="278" r:id="rId6"/>
    <p:sldId id="279" r:id="rId7"/>
    <p:sldId id="317" r:id="rId8"/>
    <p:sldId id="277" r:id="rId9"/>
    <p:sldId id="268" r:id="rId10"/>
    <p:sldId id="272" r:id="rId11"/>
    <p:sldId id="270" r:id="rId12"/>
    <p:sldId id="281" r:id="rId13"/>
    <p:sldId id="321" r:id="rId14"/>
    <p:sldId id="38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0B004C-141A-4167-AEDA-814CB2EA9B5E}" v="1" dt="2024-01-23T19:59:30.1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2C1D-F243-42AB-ADF2-E7CB4E04900E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DBB5-5B4A-4483-935D-A7393518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E34E-5667-4A32-A6BA-10C7A552BC6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E34D-CFF1-4FFE-815B-D050E7ED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5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0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C0559-D619-4E56-BF6F-3712370C21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41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4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9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038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6000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25582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0474501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1945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236988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16324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98671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91436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9762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anchor="b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anchor="t" anchorCtr="0">
            <a:noAutofit/>
          </a:bodyPr>
          <a:lstStyle>
            <a:lvl1pPr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en-US" sz="160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987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54973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5540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9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>
            <a:noAutofit/>
          </a:bodyPr>
          <a:lstStyle/>
          <a:p>
            <a:r>
              <a:rPr lang="en-US"/>
              <a:t>Team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8" name="Picture Placeholder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9" name="Picture Placeholder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84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22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63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3786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4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366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0107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4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1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940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Tuesday, February 2, 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89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734" r:id="rId2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17" Type="http://schemas.openxmlformats.org/officeDocument/2006/relationships/image" Target="../media/image37.png"/><Relationship Id="rId2" Type="http://schemas.openxmlformats.org/officeDocument/2006/relationships/image" Target="../media/image22.jpeg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4720" y="888307"/>
            <a:ext cx="8631515" cy="2540693"/>
          </a:xfrm>
        </p:spPr>
        <p:txBody>
          <a:bodyPr anchor="b" anchorCtr="0">
            <a:normAutofit/>
          </a:bodyPr>
          <a:lstStyle/>
          <a:p>
            <a:pPr algn="ctr"/>
            <a:r>
              <a:rPr lang="en-US" sz="4000">
                <a:latin typeface="Engravers MT" panose="02090707080505020304" pitchFamily="18" charset="0"/>
              </a:rPr>
              <a:t>1</a:t>
            </a:r>
            <a:r>
              <a:rPr lang="en-US" sz="4000" baseline="30000">
                <a:latin typeface="Engravers MT" panose="02090707080505020304" pitchFamily="18" charset="0"/>
              </a:rPr>
              <a:t>ST</a:t>
            </a:r>
            <a:r>
              <a:rPr lang="en-US" sz="4000">
                <a:latin typeface="Engravers MT" panose="02090707080505020304" pitchFamily="18" charset="0"/>
              </a:rPr>
              <a:t> ANNUAL</a:t>
            </a:r>
            <a:br>
              <a:rPr lang="en-US" sz="4000">
                <a:latin typeface="Engravers MT" panose="02090707080505020304" pitchFamily="18" charset="0"/>
              </a:rPr>
            </a:br>
            <a:r>
              <a:rPr lang="en-US" sz="2800">
                <a:latin typeface="Engravers MT" panose="02090707080505020304" pitchFamily="18" charset="0"/>
              </a:rPr>
              <a:t>TEXAS RIOGRANDE LEGAL AID, INC.</a:t>
            </a:r>
            <a:br>
              <a:rPr lang="en-US">
                <a:latin typeface="Engravers MT" panose="02090707080505020304" pitchFamily="18" charset="0"/>
              </a:rPr>
            </a:br>
            <a:r>
              <a:rPr lang="en-US">
                <a:latin typeface="Engravers MT" panose="02090707080505020304" pitchFamily="18" charset="0"/>
              </a:rPr>
              <a:t>2023 FARMWORKER APPRECIATION DAY</a:t>
            </a:r>
          </a:p>
        </p:txBody>
      </p:sp>
      <p:pic>
        <p:nvPicPr>
          <p:cNvPr id="11" name="Picture Placeholder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7350761-9E29-2247-E47B-FCAA75E7ACB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3474720" cy="6872414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27D5D7-56BF-065C-9A50-80D5BB45749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1412" y="5479039"/>
            <a:ext cx="2030550" cy="96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person, indoor, people, group&#10;&#10;Description automatically generated">
            <a:extLst>
              <a:ext uri="{FF2B5EF4-FFF2-40B4-BE49-F238E27FC236}">
                <a16:creationId xmlns:a16="http://schemas.microsoft.com/office/drawing/2014/main" id="{BAC139DF-58CA-0572-D5CB-5956274DE9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2" y="146653"/>
            <a:ext cx="6003403" cy="45025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7CF09BF-BAFA-8172-7332-4D69FA442607}"/>
              </a:ext>
            </a:extLst>
          </p:cNvPr>
          <p:cNvSpPr txBox="1"/>
          <p:nvPr/>
        </p:nvSpPr>
        <p:spPr>
          <a:xfrm>
            <a:off x="813429" y="5279010"/>
            <a:ext cx="10565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Engravers MT" panose="02090707080505020304" pitchFamily="18" charset="0"/>
              </a:rPr>
              <a:t>SEE YOU NEXT YEAR! BIGGER AND BETTER!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A09015-7268-1D7B-6849-8DB400EA0CD4}"/>
              </a:ext>
            </a:extLst>
          </p:cNvPr>
          <p:cNvSpPr txBox="1"/>
          <p:nvPr/>
        </p:nvSpPr>
        <p:spPr>
          <a:xfrm>
            <a:off x="6306532" y="146653"/>
            <a:ext cx="5439266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Total Materials Distributed:</a:t>
            </a:r>
          </a:p>
          <a:p>
            <a:endParaRPr lang="en-US"/>
          </a:p>
          <a:p>
            <a:r>
              <a:rPr lang="en-US"/>
              <a:t>Roughly 85 lunch bags containing: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TRLA farmworker rights trifold;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TRLA general services flyer;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COVID informational factsheets;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Snacks and,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Water bottles.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r>
              <a:rPr lang="en-US"/>
              <a:t>Roughly 32 gift bags to community partners containing: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TRLA key chain;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TRLA planner;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TRLA highlighters;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TRLA notebook and pen;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TRLA koozie;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Texas Farmworker Coalition lunch bags.</a:t>
            </a:r>
          </a:p>
        </p:txBody>
      </p:sp>
    </p:spTree>
    <p:extLst>
      <p:ext uri="{BB962C8B-B14F-4D97-AF65-F5344CB8AC3E}">
        <p14:creationId xmlns:p14="http://schemas.microsoft.com/office/powerpoint/2010/main" val="3521561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6426E-F6F6-4A7C-9181-8C309099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09" y="387276"/>
            <a:ext cx="4558885" cy="7811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latin typeface="Engravers MT" panose="02090707080505020304" pitchFamily="18" charset="0"/>
              </a:rPr>
              <a:t>special Thanks to </a:t>
            </a:r>
            <a:r>
              <a:rPr lang="en-US" sz="2000" err="1">
                <a:latin typeface="Engravers MT" panose="02090707080505020304" pitchFamily="18" charset="0"/>
              </a:rPr>
              <a:t>trla</a:t>
            </a:r>
            <a:r>
              <a:rPr lang="en-US" sz="2000">
                <a:latin typeface="Engravers MT" panose="02090707080505020304" pitchFamily="18" charset="0"/>
              </a:rPr>
              <a:t> staff sponsors: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60D6F-4D0F-4D33-B2A7-159C8583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3953" y="1210120"/>
            <a:ext cx="3798885" cy="3628580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2900" dirty="0">
                <a:solidFill>
                  <a:schemeClr val="tx1"/>
                </a:solidFill>
                <a:latin typeface="Times New Roman"/>
                <a:cs typeface="Times New Roman"/>
              </a:rPr>
              <a:t>Lorenna Perez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2900" dirty="0">
                <a:solidFill>
                  <a:schemeClr val="tx1"/>
                </a:solidFill>
                <a:latin typeface="Times New Roman"/>
                <a:cs typeface="Times New Roman"/>
              </a:rPr>
              <a:t>Myrna Ibarra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2900" dirty="0">
                <a:solidFill>
                  <a:schemeClr val="tx1"/>
                </a:solidFill>
                <a:latin typeface="Times New Roman"/>
                <a:cs typeface="Times New Roman"/>
              </a:rPr>
              <a:t>Jose Torres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2900" dirty="0">
                <a:solidFill>
                  <a:schemeClr val="tx1"/>
                </a:solidFill>
                <a:latin typeface="Times New Roman"/>
                <a:cs typeface="Times New Roman"/>
              </a:rPr>
              <a:t>Osvaldo Lopez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2900" dirty="0">
                <a:solidFill>
                  <a:schemeClr val="tx1"/>
                </a:solidFill>
                <a:latin typeface="Times New Roman"/>
                <a:cs typeface="Times New Roman"/>
              </a:rPr>
              <a:t>Yvette Garcia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2900" dirty="0">
                <a:solidFill>
                  <a:schemeClr val="tx1"/>
                </a:solidFill>
                <a:latin typeface="Times New Roman"/>
                <a:cs typeface="Times New Roman"/>
              </a:rPr>
              <a:t>Wendy Velasquez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2900" dirty="0">
                <a:solidFill>
                  <a:schemeClr val="tx1"/>
                </a:solidFill>
                <a:latin typeface="Times New Roman"/>
                <a:cs typeface="Times New Roman"/>
              </a:rPr>
              <a:t>Jose Luis Caraveo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2900" dirty="0">
                <a:solidFill>
                  <a:schemeClr val="tx1"/>
                </a:solidFill>
                <a:latin typeface="Times New Roman"/>
                <a:cs typeface="Times New Roman"/>
              </a:rPr>
              <a:t>Veronica </a:t>
            </a:r>
            <a:r>
              <a:rPr lang="en-US" sz="2900" dirty="0" err="1">
                <a:solidFill>
                  <a:schemeClr val="tx1"/>
                </a:solidFill>
                <a:latin typeface="Times New Roman"/>
                <a:cs typeface="Times New Roman"/>
              </a:rPr>
              <a:t>Vazaldua</a:t>
            </a:r>
            <a:endParaRPr lang="en-US" sz="29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2900" dirty="0">
                <a:solidFill>
                  <a:schemeClr val="tx1"/>
                </a:solidFill>
                <a:latin typeface="Times New Roman"/>
                <a:cs typeface="Times New Roman"/>
              </a:rPr>
              <a:t>Sarah Donaldson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2900" dirty="0">
                <a:solidFill>
                  <a:schemeClr val="tx1"/>
                </a:solidFill>
                <a:latin typeface="Times New Roman"/>
                <a:cs typeface="Times New Roman"/>
              </a:rPr>
              <a:t>Lakshmi Ramakrishnan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2900" dirty="0">
                <a:solidFill>
                  <a:schemeClr val="tx1"/>
                </a:solidFill>
                <a:latin typeface="Times New Roman"/>
                <a:cs typeface="Times New Roman"/>
              </a:rPr>
              <a:t>Doris Garcia Ruiz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2900" dirty="0">
                <a:solidFill>
                  <a:schemeClr val="tx1"/>
                </a:solidFill>
                <a:latin typeface="Times New Roman"/>
                <a:cs typeface="Times New Roman"/>
              </a:rPr>
              <a:t>Daniela Dwyer (FORMER FW TEAM MANAGER)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endParaRPr lang="en-US" sz="1100"/>
          </a:p>
        </p:txBody>
      </p:sp>
      <p:pic>
        <p:nvPicPr>
          <p:cNvPr id="17" name="Picture Placeholder 1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1D592DB-FEBC-199A-2BDE-260295A798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3863131-79C5-20B0-1858-16D7ACF588E0}"/>
              </a:ext>
            </a:extLst>
          </p:cNvPr>
          <p:cNvSpPr txBox="1"/>
          <p:nvPr/>
        </p:nvSpPr>
        <p:spPr>
          <a:xfrm>
            <a:off x="7473953" y="4850368"/>
            <a:ext cx="427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Engravers MT" panose="02090707080505020304" pitchFamily="18" charset="0"/>
              </a:rPr>
              <a:t>TRLA STAFF VOLUNTEERS: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3CF9BA-4074-8ADC-78ED-57B53DE109DD}"/>
              </a:ext>
            </a:extLst>
          </p:cNvPr>
          <p:cNvSpPr txBox="1"/>
          <p:nvPr/>
        </p:nvSpPr>
        <p:spPr>
          <a:xfrm>
            <a:off x="7532709" y="4876800"/>
            <a:ext cx="4363096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1400"/>
          </a:p>
          <a:p>
            <a:endParaRPr lang="en-US" sz="140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Julieta Paredes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Irving Yanez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Abdiel Reyna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Carla Castillo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Ismael Ibarra 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0AE7EA-CEEF-E9E8-26F7-9D703AC7E3A4}"/>
              </a:ext>
            </a:extLst>
          </p:cNvPr>
          <p:cNvSpPr txBox="1"/>
          <p:nvPr/>
        </p:nvSpPr>
        <p:spPr>
          <a:xfrm>
            <a:off x="971317" y="5844865"/>
            <a:ext cx="612991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Engravers MT"/>
              </a:rPr>
              <a:t>Special thanks to VICTORIA GUERRA, a TRLA board member for attending our event </a:t>
            </a:r>
          </a:p>
        </p:txBody>
      </p:sp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text, ground&#10;&#10;Description automatically generated">
            <a:extLst>
              <a:ext uri="{FF2B5EF4-FFF2-40B4-BE49-F238E27FC236}">
                <a16:creationId xmlns:a16="http://schemas.microsoft.com/office/drawing/2014/main" id="{DA5CB875-58DD-4E55-0CA7-596C7B689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6086">
            <a:off x="282438" y="393359"/>
            <a:ext cx="3107693" cy="2330770"/>
          </a:xfrm>
        </p:spPr>
      </p:pic>
      <p:pic>
        <p:nvPicPr>
          <p:cNvPr id="10" name="Picture 9" descr="A picture containing building, ground, outdoor, floor&#10;&#10;Description automatically generated">
            <a:extLst>
              <a:ext uri="{FF2B5EF4-FFF2-40B4-BE49-F238E27FC236}">
                <a16:creationId xmlns:a16="http://schemas.microsoft.com/office/drawing/2014/main" id="{2B381917-F488-8A46-7538-070FB972AB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536" y="157419"/>
            <a:ext cx="3009924" cy="2257443"/>
          </a:xfrm>
          <a:prstGeom prst="rect">
            <a:avLst/>
          </a:prstGeom>
        </p:spPr>
      </p:pic>
      <p:pic>
        <p:nvPicPr>
          <p:cNvPr id="18" name="Picture 17" descr="A group of people sitting at a table in a parking garage&#10;&#10;Description automatically generated with low confidence">
            <a:extLst>
              <a:ext uri="{FF2B5EF4-FFF2-40B4-BE49-F238E27FC236}">
                <a16:creationId xmlns:a16="http://schemas.microsoft.com/office/drawing/2014/main" id="{E987D3D7-D98C-C9E8-E146-58CC3E07C6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81" y="3880243"/>
            <a:ext cx="3137209" cy="2352907"/>
          </a:xfrm>
          <a:prstGeom prst="rect">
            <a:avLst/>
          </a:prstGeom>
        </p:spPr>
      </p:pic>
      <p:pic>
        <p:nvPicPr>
          <p:cNvPr id="20" name="Picture 19" descr="A group of people standing in a parking lot&#10;&#10;Description automatically generated with low confidence">
            <a:extLst>
              <a:ext uri="{FF2B5EF4-FFF2-40B4-BE49-F238E27FC236}">
                <a16:creationId xmlns:a16="http://schemas.microsoft.com/office/drawing/2014/main" id="{DB995C26-0046-C6BE-3B58-995AF13778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4848" y="3936056"/>
            <a:ext cx="3009924" cy="2257443"/>
          </a:xfrm>
          <a:prstGeom prst="rect">
            <a:avLst/>
          </a:prstGeom>
        </p:spPr>
      </p:pic>
      <p:pic>
        <p:nvPicPr>
          <p:cNvPr id="22" name="Picture 21" descr="A picture containing person, indoor, ground, barbecue&#10;&#10;Description automatically generated">
            <a:extLst>
              <a:ext uri="{FF2B5EF4-FFF2-40B4-BE49-F238E27FC236}">
                <a16:creationId xmlns:a16="http://schemas.microsoft.com/office/drawing/2014/main" id="{8263B50D-2CCC-406C-DEA8-CF0F98F8560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407" y="2807334"/>
            <a:ext cx="3009924" cy="2257443"/>
          </a:xfrm>
          <a:prstGeom prst="rect">
            <a:avLst/>
          </a:prstGeom>
        </p:spPr>
      </p:pic>
      <p:pic>
        <p:nvPicPr>
          <p:cNvPr id="24" name="Picture 23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B8F7D119-12E6-2566-0B19-1A48B0F02D8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9677">
            <a:off x="8872670" y="503871"/>
            <a:ext cx="2858429" cy="214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47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floor&#10;&#10;Description automatically generated">
            <a:extLst>
              <a:ext uri="{FF2B5EF4-FFF2-40B4-BE49-F238E27FC236}">
                <a16:creationId xmlns:a16="http://schemas.microsoft.com/office/drawing/2014/main" id="{A97B9D0F-14E8-0349-708F-0B83794BFA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2" y="365124"/>
            <a:ext cx="3070362" cy="2302771"/>
          </a:xfrm>
          <a:prstGeom prst="rect">
            <a:avLst/>
          </a:prstGeom>
        </p:spPr>
      </p:pic>
      <p:pic>
        <p:nvPicPr>
          <p:cNvPr id="11" name="Picture 10" descr="A picture containing ceiling, people, restaurant, dining table&#10;&#10;Description automatically generated">
            <a:extLst>
              <a:ext uri="{FF2B5EF4-FFF2-40B4-BE49-F238E27FC236}">
                <a16:creationId xmlns:a16="http://schemas.microsoft.com/office/drawing/2014/main" id="{3A83D7BE-D32D-F166-CE8D-A17ACD4893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012" y="365125"/>
            <a:ext cx="3070361" cy="2302771"/>
          </a:xfrm>
          <a:prstGeom prst="rect">
            <a:avLst/>
          </a:prstGeom>
        </p:spPr>
      </p:pic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FEF5A24-3236-F057-5DB2-6A6A5FAAEF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112" y="365124"/>
            <a:ext cx="3070361" cy="2302771"/>
          </a:xfrm>
          <a:prstGeom prst="rect">
            <a:avLst/>
          </a:prstGeom>
        </p:spPr>
      </p:pic>
      <p:pic>
        <p:nvPicPr>
          <p:cNvPr id="23" name="Picture 22" descr="A picture containing outdoor, orange&#10;&#10;Description automatically generated">
            <a:extLst>
              <a:ext uri="{FF2B5EF4-FFF2-40B4-BE49-F238E27FC236}">
                <a16:creationId xmlns:a16="http://schemas.microsoft.com/office/drawing/2014/main" id="{50A99EA0-E1DA-4478-916A-9E3DB92F5C2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93" y="2963189"/>
            <a:ext cx="3271777" cy="24538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4621E21-51B5-5FA0-D804-B910480F3D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255" y="2963189"/>
            <a:ext cx="3271777" cy="24538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4806C9-1B29-3442-22CE-464847FC919B}"/>
              </a:ext>
            </a:extLst>
          </p:cNvPr>
          <p:cNvSpPr txBox="1"/>
          <p:nvPr/>
        </p:nvSpPr>
        <p:spPr>
          <a:xfrm>
            <a:off x="1304925" y="5781674"/>
            <a:ext cx="86868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Engravers MT"/>
              </a:rPr>
              <a:t>TRLA staff setting up for our event. </a:t>
            </a:r>
          </a:p>
        </p:txBody>
      </p:sp>
    </p:spTree>
    <p:extLst>
      <p:ext uri="{BB962C8B-B14F-4D97-AF65-F5344CB8AC3E}">
        <p14:creationId xmlns:p14="http://schemas.microsoft.com/office/powerpoint/2010/main" val="395518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20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22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24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26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28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5" name="Rectangle 30">
            <a:extLst>
              <a:ext uri="{FF2B5EF4-FFF2-40B4-BE49-F238E27FC236}">
                <a16:creationId xmlns:a16="http://schemas.microsoft.com/office/drawing/2014/main" id="{637214A4-997B-4C95-951E-08E1B51B5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84" y="177008"/>
            <a:ext cx="11884024" cy="1372094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 algn="ctr"/>
            <a:r>
              <a:rPr lang="en-US" sz="4400">
                <a:latin typeface="Engravers MT" panose="02090707080505020304" pitchFamily="18" charset="0"/>
              </a:rPr>
              <a:t>Thank you to our </a:t>
            </a:r>
            <a:br>
              <a:rPr lang="en-US" sz="4400">
                <a:latin typeface="Engravers MT" panose="02090707080505020304" pitchFamily="18" charset="0"/>
              </a:rPr>
            </a:br>
            <a:r>
              <a:rPr lang="en-US" sz="4400">
                <a:latin typeface="Engravers MT" panose="02090707080505020304" pitchFamily="18" charset="0"/>
              </a:rPr>
              <a:t>community partners</a:t>
            </a:r>
          </a:p>
        </p:txBody>
      </p:sp>
      <p:grpSp>
        <p:nvGrpSpPr>
          <p:cNvPr id="46" name="Group 32">
            <a:extLst>
              <a:ext uri="{FF2B5EF4-FFF2-40B4-BE49-F238E27FC236}">
                <a16:creationId xmlns:a16="http://schemas.microsoft.com/office/drawing/2014/main" id="{307A8868-805D-4C18-8A8B-4817BA9FF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CF59EB9-1EAB-47CE-AC8B-8EFD96929F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34">
              <a:extLst>
                <a:ext uri="{FF2B5EF4-FFF2-40B4-BE49-F238E27FC236}">
                  <a16:creationId xmlns:a16="http://schemas.microsoft.com/office/drawing/2014/main" id="{B8786ADE-071C-435B-81E3-54A82DD5D5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F46AF6B-37AC-410E-9A0A-2F70B937A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AEF4DD0-8A5B-40F1-88BA-ABE5ADE4D2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BA5EA8C-8F33-4994-A748-233E839E4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A couple of women standing next to a table with food on it&#10;&#10;Description automatically generated with low confidence">
            <a:extLst>
              <a:ext uri="{FF2B5EF4-FFF2-40B4-BE49-F238E27FC236}">
                <a16:creationId xmlns:a16="http://schemas.microsoft.com/office/drawing/2014/main" id="{D31B511D-F2B8-1FD0-A4EB-D38B522799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46" y="1671043"/>
            <a:ext cx="2433340" cy="1825005"/>
          </a:xfrm>
          <a:prstGeom prst="rect">
            <a:avLst/>
          </a:prstGeom>
        </p:spPr>
      </p:pic>
      <p:pic>
        <p:nvPicPr>
          <p:cNvPr id="13" name="Picture 12" descr="A couple of men standing next to a table with a sign on it&#10;&#10;Description automatically generated with low confidence">
            <a:extLst>
              <a:ext uri="{FF2B5EF4-FFF2-40B4-BE49-F238E27FC236}">
                <a16:creationId xmlns:a16="http://schemas.microsoft.com/office/drawing/2014/main" id="{52004427-AC9B-C2E9-0BF8-426569E48E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373" y="1644947"/>
            <a:ext cx="2468136" cy="1851102"/>
          </a:xfrm>
          <a:prstGeom prst="rect">
            <a:avLst/>
          </a:prstGeom>
        </p:spPr>
      </p:pic>
      <p:pic>
        <p:nvPicPr>
          <p:cNvPr id="17" name="Picture 16" descr="A group of women behind a table&#10;&#10;Description automatically generated with medium confidence">
            <a:extLst>
              <a:ext uri="{FF2B5EF4-FFF2-40B4-BE49-F238E27FC236}">
                <a16:creationId xmlns:a16="http://schemas.microsoft.com/office/drawing/2014/main" id="{A1612E30-C0A5-57F4-8345-430C3E1B954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766" y="1598126"/>
            <a:ext cx="2468136" cy="1851102"/>
          </a:xfrm>
          <a:prstGeom prst="rect">
            <a:avLst/>
          </a:prstGeom>
        </p:spPr>
      </p:pic>
      <p:pic>
        <p:nvPicPr>
          <p:cNvPr id="49" name="Picture 48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6AEEF9BF-8B9E-0D8A-A692-B1D5D4CDA3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4313" y="1549102"/>
            <a:ext cx="2551698" cy="1913774"/>
          </a:xfrm>
          <a:prstGeom prst="rect">
            <a:avLst/>
          </a:prstGeom>
        </p:spPr>
      </p:pic>
      <p:pic>
        <p:nvPicPr>
          <p:cNvPr id="52" name="Picture 51" descr="A picture containing table, indoor, ceiling, orange&#10;&#10;Description automatically generated">
            <a:extLst>
              <a:ext uri="{FF2B5EF4-FFF2-40B4-BE49-F238E27FC236}">
                <a16:creationId xmlns:a16="http://schemas.microsoft.com/office/drawing/2014/main" id="{1B5E859E-394E-2788-BFFF-74A4E8F25F4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78" y="3768769"/>
            <a:ext cx="2433340" cy="1825005"/>
          </a:xfrm>
          <a:prstGeom prst="rect">
            <a:avLst/>
          </a:prstGeom>
        </p:spPr>
      </p:pic>
      <p:pic>
        <p:nvPicPr>
          <p:cNvPr id="54" name="Picture 53" descr="A picture containing text, indoor, ceiling&#10;&#10;Description automatically generated">
            <a:extLst>
              <a:ext uri="{FF2B5EF4-FFF2-40B4-BE49-F238E27FC236}">
                <a16:creationId xmlns:a16="http://schemas.microsoft.com/office/drawing/2014/main" id="{5C8CAFAA-92A4-629C-F8C6-D683935B3F3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672" y="3835868"/>
            <a:ext cx="2507837" cy="1880878"/>
          </a:xfrm>
          <a:prstGeom prst="rect">
            <a:avLst/>
          </a:prstGeom>
        </p:spPr>
      </p:pic>
      <p:pic>
        <p:nvPicPr>
          <p:cNvPr id="56" name="Picture 55" descr="A picture containing text, blue, accessory&#10;&#10;Description automatically generated">
            <a:extLst>
              <a:ext uri="{FF2B5EF4-FFF2-40B4-BE49-F238E27FC236}">
                <a16:creationId xmlns:a16="http://schemas.microsoft.com/office/drawing/2014/main" id="{54A8A1D6-4719-69F1-8F03-F39A8B7B168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695" y="3683001"/>
            <a:ext cx="2585421" cy="1939066"/>
          </a:xfrm>
          <a:prstGeom prst="rect">
            <a:avLst/>
          </a:prstGeom>
        </p:spPr>
      </p:pic>
      <p:pic>
        <p:nvPicPr>
          <p:cNvPr id="58" name="Picture 57" descr="A person and person standing next to a table with books and drinks&#10;&#10;Description automatically generated with low confidence">
            <a:extLst>
              <a:ext uri="{FF2B5EF4-FFF2-40B4-BE49-F238E27FC236}">
                <a16:creationId xmlns:a16="http://schemas.microsoft.com/office/drawing/2014/main" id="{D2289027-7DBB-5BF2-6580-BF70809CF44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9935" y="3818467"/>
            <a:ext cx="2433340" cy="182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2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B961C1A-0FA6-4650-88CF-949145AE4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550CC5B-5FA0-A0E7-2D20-39B78F2DE7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"/>
          <a:stretch/>
        </p:blipFill>
        <p:spPr>
          <a:xfrm>
            <a:off x="5" y="10"/>
            <a:ext cx="3371397" cy="2285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9" name="Content Placeholder 8" descr="A picture containing text, sky, outdoor, blue&#10;&#10;Description automatically generated">
            <a:extLst>
              <a:ext uri="{FF2B5EF4-FFF2-40B4-BE49-F238E27FC236}">
                <a16:creationId xmlns:a16="http://schemas.microsoft.com/office/drawing/2014/main" id="{E6878943-3CE1-769A-565E-E73040064C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-5" y="2286000"/>
            <a:ext cx="3374136" cy="228600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14" name="Picture 13" descr="A picture containing person, sport&#10;&#10;Description automatically generated">
            <a:extLst>
              <a:ext uri="{FF2B5EF4-FFF2-40B4-BE49-F238E27FC236}">
                <a16:creationId xmlns:a16="http://schemas.microsoft.com/office/drawing/2014/main" id="{78402B67-9759-305D-87F0-487C2F72AB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20" y="4572000"/>
            <a:ext cx="3374116" cy="228600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6F3F678-ED77-4393-9EC7-D7BCD2E0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9A59989-410D-497C-8E49-0A126B521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7EA2D8A-C670-4AD5-81EF-3D2540FEA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5500ADF-3CDE-4395-8276-0F904D2EE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F25D6CC-4A0A-4000-8DD3-2635907B5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DCBDBBE-6019-4A71-A935-C82B24DB0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DA4BD9BA-1D1F-DB1F-A24A-7B520A3A6D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813" y="253288"/>
            <a:ext cx="2538460" cy="2043006"/>
          </a:xfrm>
          <a:prstGeom prst="rect">
            <a:avLst/>
          </a:prstGeom>
        </p:spPr>
      </p:pic>
      <p:pic>
        <p:nvPicPr>
          <p:cNvPr id="30" name="Picture 29" descr="A picture containing text, monitor, screen, clock&#10;&#10;Description automatically generated">
            <a:extLst>
              <a:ext uri="{FF2B5EF4-FFF2-40B4-BE49-F238E27FC236}">
                <a16:creationId xmlns:a16="http://schemas.microsoft.com/office/drawing/2014/main" id="{CC29A9DA-29BC-E552-B0A4-336C59F90A6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170" y="4099401"/>
            <a:ext cx="1629900" cy="578614"/>
          </a:xfrm>
          <a:prstGeom prst="rect">
            <a:avLst/>
          </a:prstGeom>
        </p:spPr>
      </p:pic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C8829405-1431-4E34-0546-DBB1E1F918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2008" y="5401970"/>
            <a:ext cx="1133475" cy="1133475"/>
          </a:xfrm>
          <a:prstGeom prst="rect">
            <a:avLst/>
          </a:prstGeom>
        </p:spPr>
      </p:pic>
      <p:pic>
        <p:nvPicPr>
          <p:cNvPr id="34" name="Picture 33" descr="Icon&#10;&#10;Description automatically generated with medium confidence">
            <a:extLst>
              <a:ext uri="{FF2B5EF4-FFF2-40B4-BE49-F238E27FC236}">
                <a16:creationId xmlns:a16="http://schemas.microsoft.com/office/drawing/2014/main" id="{53E7E174-8876-2D20-AA2E-C1531260F8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7345" y="5513188"/>
            <a:ext cx="2633928" cy="873985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FD792158-8646-6F59-B1E3-4B80E8B48D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7009" y="3895326"/>
            <a:ext cx="2553056" cy="1066949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5D3A01EB-00DB-6EAB-412A-E8AC133BAC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2181" y="2114542"/>
            <a:ext cx="1593491" cy="1487258"/>
          </a:xfrm>
          <a:prstGeom prst="rect">
            <a:avLst/>
          </a:prstGeom>
        </p:spPr>
      </p:pic>
      <p:pic>
        <p:nvPicPr>
          <p:cNvPr id="40" name="Picture 39" descr="Text&#10;&#10;Description automatically generated">
            <a:extLst>
              <a:ext uri="{FF2B5EF4-FFF2-40B4-BE49-F238E27FC236}">
                <a16:creationId xmlns:a16="http://schemas.microsoft.com/office/drawing/2014/main" id="{3E621B05-C0BD-297A-5871-E3F4A5C5AC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47345" y="2571750"/>
            <a:ext cx="2571750" cy="857250"/>
          </a:xfrm>
          <a:prstGeom prst="rect">
            <a:avLst/>
          </a:prstGeom>
        </p:spPr>
      </p:pic>
      <p:pic>
        <p:nvPicPr>
          <p:cNvPr id="42" name="Picture 4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6781FEE-7BEB-C28A-B425-90A994E861D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2896" y="5552338"/>
            <a:ext cx="2329523" cy="768880"/>
          </a:xfrm>
          <a:prstGeom prst="rect">
            <a:avLst/>
          </a:prstGeom>
        </p:spPr>
      </p:pic>
      <p:pic>
        <p:nvPicPr>
          <p:cNvPr id="44" name="Picture 43" descr="Text&#10;&#10;Description automatically generated">
            <a:extLst>
              <a:ext uri="{FF2B5EF4-FFF2-40B4-BE49-F238E27FC236}">
                <a16:creationId xmlns:a16="http://schemas.microsoft.com/office/drawing/2014/main" id="{1F34943A-F06C-EBBA-4C51-7276DEA968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15828" y="1245326"/>
            <a:ext cx="1470756" cy="1316481"/>
          </a:xfrm>
          <a:prstGeom prst="rect">
            <a:avLst/>
          </a:prstGeom>
        </p:spPr>
      </p:pic>
      <p:pic>
        <p:nvPicPr>
          <p:cNvPr id="46" name="Picture 45" descr="Text&#10;&#10;Description automatically generated">
            <a:extLst>
              <a:ext uri="{FF2B5EF4-FFF2-40B4-BE49-F238E27FC236}">
                <a16:creationId xmlns:a16="http://schemas.microsoft.com/office/drawing/2014/main" id="{0BAF53EA-D0B2-7B2B-E348-B708C65E53FF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308" y="3876145"/>
            <a:ext cx="2388111" cy="1236289"/>
          </a:xfrm>
          <a:prstGeom prst="rect">
            <a:avLst/>
          </a:prstGeom>
        </p:spPr>
      </p:pic>
      <p:pic>
        <p:nvPicPr>
          <p:cNvPr id="48" name="Picture 47" descr="Logo, company name&#10;&#10;Description automatically generated">
            <a:extLst>
              <a:ext uri="{FF2B5EF4-FFF2-40B4-BE49-F238E27FC236}">
                <a16:creationId xmlns:a16="http://schemas.microsoft.com/office/drawing/2014/main" id="{6C81ADE2-12F6-8951-5EE3-10AA9BCB2CBF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307" y="2313044"/>
            <a:ext cx="2388111" cy="1236289"/>
          </a:xfrm>
          <a:prstGeom prst="rect">
            <a:avLst/>
          </a:prstGeom>
        </p:spPr>
      </p:pic>
      <p:pic>
        <p:nvPicPr>
          <p:cNvPr id="50" name="Picture 49" descr="A picture containing text&#10;&#10;Description automatically generated">
            <a:extLst>
              <a:ext uri="{FF2B5EF4-FFF2-40B4-BE49-F238E27FC236}">
                <a16:creationId xmlns:a16="http://schemas.microsoft.com/office/drawing/2014/main" id="{C0A95703-55E8-8B89-920F-B6208609C97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197" y="179561"/>
            <a:ext cx="855497" cy="837165"/>
          </a:xfrm>
          <a:prstGeom prst="rect">
            <a:avLst/>
          </a:prstGeom>
        </p:spPr>
      </p:pic>
      <p:pic>
        <p:nvPicPr>
          <p:cNvPr id="52" name="Picture 51" descr="A picture containing text&#10;&#10;Description automatically generated">
            <a:extLst>
              <a:ext uri="{FF2B5EF4-FFF2-40B4-BE49-F238E27FC236}">
                <a16:creationId xmlns:a16="http://schemas.microsoft.com/office/drawing/2014/main" id="{6817AF0C-58F2-4D49-D757-58FA8525DBA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69798" y="440701"/>
            <a:ext cx="1448675" cy="135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86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group of men standing around a table with food on it&#10;&#10;Description automatically generated with low confidence">
            <a:extLst>
              <a:ext uri="{FF2B5EF4-FFF2-40B4-BE49-F238E27FC236}">
                <a16:creationId xmlns:a16="http://schemas.microsoft.com/office/drawing/2014/main" id="{871E9914-F13E-DF68-53C8-6E2E112D9E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01" y="789972"/>
            <a:ext cx="3518704" cy="2639028"/>
          </a:xfrm>
          <a:prstGeom prst="rect">
            <a:avLst/>
          </a:prstGeom>
        </p:spPr>
      </p:pic>
      <p:pic>
        <p:nvPicPr>
          <p:cNvPr id="46" name="Picture 45" descr="A picture containing cart&#10;&#10;Description automatically generated">
            <a:extLst>
              <a:ext uri="{FF2B5EF4-FFF2-40B4-BE49-F238E27FC236}">
                <a16:creationId xmlns:a16="http://schemas.microsoft.com/office/drawing/2014/main" id="{09D95C1E-36FD-9C03-98B5-26FFDA11CB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217" y="789973"/>
            <a:ext cx="3518704" cy="2639028"/>
          </a:xfrm>
          <a:prstGeom prst="rect">
            <a:avLst/>
          </a:prstGeom>
        </p:spPr>
      </p:pic>
      <p:pic>
        <p:nvPicPr>
          <p:cNvPr id="49" name="Picture 48" descr="Two people sitting at a table with a sign&#10;&#10;Description automatically generated with medium confidence">
            <a:extLst>
              <a:ext uri="{FF2B5EF4-FFF2-40B4-BE49-F238E27FC236}">
                <a16:creationId xmlns:a16="http://schemas.microsoft.com/office/drawing/2014/main" id="{0923E90A-EBDB-62A7-B7C3-74E2D3F80C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133" y="789972"/>
            <a:ext cx="3518705" cy="2639029"/>
          </a:xfrm>
          <a:prstGeom prst="rect">
            <a:avLst/>
          </a:prstGeom>
        </p:spPr>
      </p:pic>
      <p:pic>
        <p:nvPicPr>
          <p:cNvPr id="51" name="Picture 50" descr="A group of people in a building&#10;&#10;Description automatically generated with medium confidence">
            <a:extLst>
              <a:ext uri="{FF2B5EF4-FFF2-40B4-BE49-F238E27FC236}">
                <a16:creationId xmlns:a16="http://schemas.microsoft.com/office/drawing/2014/main" id="{0AC1F850-8EC0-B9B8-85A8-C25DDB3AAC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02" y="3611302"/>
            <a:ext cx="3518704" cy="2639028"/>
          </a:xfrm>
          <a:prstGeom prst="rect">
            <a:avLst/>
          </a:prstGeom>
        </p:spPr>
      </p:pic>
      <p:pic>
        <p:nvPicPr>
          <p:cNvPr id="53" name="Picture 52" descr="A picture containing person&#10;&#10;Description automatically generated">
            <a:extLst>
              <a:ext uri="{FF2B5EF4-FFF2-40B4-BE49-F238E27FC236}">
                <a16:creationId xmlns:a16="http://schemas.microsoft.com/office/drawing/2014/main" id="{6BDDDF6F-706F-4F48-64E8-75CB4C42F67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217" y="3611302"/>
            <a:ext cx="3518704" cy="2639028"/>
          </a:xfrm>
          <a:prstGeom prst="rect">
            <a:avLst/>
          </a:prstGeom>
        </p:spPr>
      </p:pic>
      <p:pic>
        <p:nvPicPr>
          <p:cNvPr id="55" name="Picture 54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E7AE986B-AD09-E173-3121-9C850BE2CCE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132" y="3611302"/>
            <a:ext cx="3518704" cy="263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76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5A2ADDFD-DD9E-8FBC-B63F-585A2E743C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094" y="329878"/>
            <a:ext cx="3811930" cy="2858947"/>
          </a:xfrm>
          <a:prstGeom prst="rect">
            <a:avLst/>
          </a:prstGeom>
        </p:spPr>
      </p:pic>
      <p:pic>
        <p:nvPicPr>
          <p:cNvPr id="14" name="Picture 13" descr="A group of people sitting at tables&#10;&#10;Description automatically generated with medium confidence">
            <a:extLst>
              <a:ext uri="{FF2B5EF4-FFF2-40B4-BE49-F238E27FC236}">
                <a16:creationId xmlns:a16="http://schemas.microsoft.com/office/drawing/2014/main" id="{15639C74-E10F-86FC-B1B1-0A487A47D7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8663" y="329877"/>
            <a:ext cx="3811930" cy="2858948"/>
          </a:xfrm>
          <a:prstGeom prst="rect">
            <a:avLst/>
          </a:prstGeom>
        </p:spPr>
      </p:pic>
      <p:pic>
        <p:nvPicPr>
          <p:cNvPr id="16" name="Picture 15" descr="A group of people standing together&#10;&#10;Description automatically generated with medium confidence">
            <a:extLst>
              <a:ext uri="{FF2B5EF4-FFF2-40B4-BE49-F238E27FC236}">
                <a16:creationId xmlns:a16="http://schemas.microsoft.com/office/drawing/2014/main" id="{B28ED33A-51E2-27F6-8BEB-A4DE4114A8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534" y="3339297"/>
            <a:ext cx="4251767" cy="3188826"/>
          </a:xfrm>
          <a:prstGeom prst="rect">
            <a:avLst/>
          </a:prstGeom>
        </p:spPr>
      </p:pic>
      <p:pic>
        <p:nvPicPr>
          <p:cNvPr id="18" name="Picture 17" descr="A group of people sitting at a table with food and drinks&#10;&#10;Description automatically generated with low confidence">
            <a:extLst>
              <a:ext uri="{FF2B5EF4-FFF2-40B4-BE49-F238E27FC236}">
                <a16:creationId xmlns:a16="http://schemas.microsoft.com/office/drawing/2014/main" id="{91E0CA01-9C8A-C1CC-A36C-55025967871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684" y="3530278"/>
            <a:ext cx="3379808" cy="2534856"/>
          </a:xfrm>
          <a:prstGeom prst="rect">
            <a:avLst/>
          </a:prstGeom>
        </p:spPr>
      </p:pic>
      <p:pic>
        <p:nvPicPr>
          <p:cNvPr id="22" name="Picture 21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B6E06F1F-3ED1-A2F9-4C37-7FBEBFA2736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08" y="3530278"/>
            <a:ext cx="3302643" cy="24769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42ECE-E7D2-8581-DF11-39CAB4805A98}"/>
              </a:ext>
            </a:extLst>
          </p:cNvPr>
          <p:cNvSpPr txBox="1"/>
          <p:nvPr/>
        </p:nvSpPr>
        <p:spPr>
          <a:xfrm>
            <a:off x="4733925" y="952500"/>
            <a:ext cx="26289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Engravers MT"/>
              </a:rPr>
              <a:t>FW staff engaging with our community</a:t>
            </a:r>
          </a:p>
        </p:txBody>
      </p:sp>
    </p:spTree>
    <p:extLst>
      <p:ext uri="{BB962C8B-B14F-4D97-AF65-F5344CB8AC3E}">
        <p14:creationId xmlns:p14="http://schemas.microsoft.com/office/powerpoint/2010/main" val="2624630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1" name="Picture 20" descr="A perso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F13AE795-AA34-815B-1F5A-69511725B0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696" y="785574"/>
            <a:ext cx="2742467" cy="1981193"/>
          </a:xfrm>
          <a:prstGeom prst="rect">
            <a:avLst/>
          </a:prstGeom>
        </p:spPr>
      </p:pic>
      <p:pic>
        <p:nvPicPr>
          <p:cNvPr id="24" name="Picture 23" descr="A picture containing person, indoor, people, restaurant&#10;&#10;Description automatically generated">
            <a:extLst>
              <a:ext uri="{FF2B5EF4-FFF2-40B4-BE49-F238E27FC236}">
                <a16:creationId xmlns:a16="http://schemas.microsoft.com/office/drawing/2014/main" id="{940D29B4-1618-0571-3154-71BDD8AF52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710" y="785573"/>
            <a:ext cx="2742466" cy="1981193"/>
          </a:xfrm>
          <a:prstGeom prst="rect">
            <a:avLst/>
          </a:prstGeom>
        </p:spPr>
      </p:pic>
      <p:pic>
        <p:nvPicPr>
          <p:cNvPr id="29" name="Picture 28" descr="A few wome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F8A73DCA-55A5-7DAE-8700-4F0F57715C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8723" y="785572"/>
            <a:ext cx="2898891" cy="1981193"/>
          </a:xfrm>
          <a:prstGeom prst="rect">
            <a:avLst/>
          </a:prstGeom>
        </p:spPr>
      </p:pic>
      <p:pic>
        <p:nvPicPr>
          <p:cNvPr id="31" name="Picture 30" descr="Two people sitting at a table with food and drinks&#10;&#10;Description automatically generated with medium confidence">
            <a:extLst>
              <a:ext uri="{FF2B5EF4-FFF2-40B4-BE49-F238E27FC236}">
                <a16:creationId xmlns:a16="http://schemas.microsoft.com/office/drawing/2014/main" id="{79CAF91B-03B8-AA82-3BB3-9DBE08DD10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0161" y="785573"/>
            <a:ext cx="2865013" cy="1981191"/>
          </a:xfrm>
          <a:prstGeom prst="rect">
            <a:avLst/>
          </a:prstGeom>
        </p:spPr>
      </p:pic>
      <p:pic>
        <p:nvPicPr>
          <p:cNvPr id="33" name="Picture 32" descr="A picture containing building, person&#10;&#10;Description automatically generated">
            <a:extLst>
              <a:ext uri="{FF2B5EF4-FFF2-40B4-BE49-F238E27FC236}">
                <a16:creationId xmlns:a16="http://schemas.microsoft.com/office/drawing/2014/main" id="{4DE39185-8483-CB7B-CB53-CD1F32F6A54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696" y="3866575"/>
            <a:ext cx="2742467" cy="1875934"/>
          </a:xfrm>
          <a:prstGeom prst="rect">
            <a:avLst/>
          </a:prstGeom>
        </p:spPr>
      </p:pic>
      <p:pic>
        <p:nvPicPr>
          <p:cNvPr id="35" name="Picture 34" descr="A picture containing person&#10;&#10;Description automatically generated">
            <a:extLst>
              <a:ext uri="{FF2B5EF4-FFF2-40B4-BE49-F238E27FC236}">
                <a16:creationId xmlns:a16="http://schemas.microsoft.com/office/drawing/2014/main" id="{F2ECC989-1A3D-8EE2-AA65-357A1A2BBD3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710" y="3866575"/>
            <a:ext cx="2742466" cy="1875933"/>
          </a:xfrm>
          <a:prstGeom prst="rect">
            <a:avLst/>
          </a:prstGeom>
        </p:spPr>
      </p:pic>
      <p:pic>
        <p:nvPicPr>
          <p:cNvPr id="38" name="Picture 37" descr="A couple of women posing for the camera&#10;&#10;Description automatically generated with low confidence">
            <a:extLst>
              <a:ext uri="{FF2B5EF4-FFF2-40B4-BE49-F238E27FC236}">
                <a16:creationId xmlns:a16="http://schemas.microsoft.com/office/drawing/2014/main" id="{83A9704B-5CB3-172A-E9D6-7CE14E6D620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8723" y="3866574"/>
            <a:ext cx="2898890" cy="1875934"/>
          </a:xfrm>
          <a:prstGeom prst="rect">
            <a:avLst/>
          </a:prstGeom>
        </p:spPr>
      </p:pic>
      <p:pic>
        <p:nvPicPr>
          <p:cNvPr id="40" name="Picture 39" descr="A picture containing person&#10;&#10;Description automatically generated">
            <a:extLst>
              <a:ext uri="{FF2B5EF4-FFF2-40B4-BE49-F238E27FC236}">
                <a16:creationId xmlns:a16="http://schemas.microsoft.com/office/drawing/2014/main" id="{171A3583-DA62-635C-0088-1960D0210C0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0161" y="3866574"/>
            <a:ext cx="2865012" cy="187593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8715998-5F95-FB1D-E639-3226F7925459}"/>
              </a:ext>
            </a:extLst>
          </p:cNvPr>
          <p:cNvSpPr txBox="1"/>
          <p:nvPr/>
        </p:nvSpPr>
        <p:spPr>
          <a:xfrm>
            <a:off x="1210123" y="2991425"/>
            <a:ext cx="9624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Engravers MT" panose="02090707080505020304" pitchFamily="18" charset="0"/>
              </a:rPr>
              <a:t>OUR LUCKY RAFFLE WINNERS!</a:t>
            </a:r>
          </a:p>
        </p:txBody>
      </p:sp>
    </p:spTree>
    <p:extLst>
      <p:ext uri="{BB962C8B-B14F-4D97-AF65-F5344CB8AC3E}">
        <p14:creationId xmlns:p14="http://schemas.microsoft.com/office/powerpoint/2010/main" val="389134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person, people, several&#10;&#10;Description automatically generated">
            <a:extLst>
              <a:ext uri="{FF2B5EF4-FFF2-40B4-BE49-F238E27FC236}">
                <a16:creationId xmlns:a16="http://schemas.microsoft.com/office/drawing/2014/main" id="{69D0218A-FA70-950D-431F-4A52B36DF5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475" y="300942"/>
            <a:ext cx="3811930" cy="2858947"/>
          </a:xfrm>
          <a:prstGeom prst="rect">
            <a:avLst/>
          </a:prstGeom>
        </p:spPr>
      </p:pic>
      <p:pic>
        <p:nvPicPr>
          <p:cNvPr id="31" name="Picture 30" descr="A group of people sitting at tables&#10;&#10;Description automatically generated">
            <a:extLst>
              <a:ext uri="{FF2B5EF4-FFF2-40B4-BE49-F238E27FC236}">
                <a16:creationId xmlns:a16="http://schemas.microsoft.com/office/drawing/2014/main" id="{FF5AFAB0-3CDD-4081-B01C-B2710AFC10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6142" y="3402958"/>
            <a:ext cx="3908383" cy="2760562"/>
          </a:xfrm>
          <a:prstGeom prst="rect">
            <a:avLst/>
          </a:prstGeom>
        </p:spPr>
      </p:pic>
      <p:pic>
        <p:nvPicPr>
          <p:cNvPr id="33" name="Picture 32" descr="A group of people in a tent&#10;&#10;Description automatically generated with medium confidence">
            <a:extLst>
              <a:ext uri="{FF2B5EF4-FFF2-40B4-BE49-F238E27FC236}">
                <a16:creationId xmlns:a16="http://schemas.microsoft.com/office/drawing/2014/main" id="{4AB42096-9190-5623-0A3D-46C4249F82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6142" y="300942"/>
            <a:ext cx="3908383" cy="2931287"/>
          </a:xfrm>
          <a:prstGeom prst="rect">
            <a:avLst/>
          </a:prstGeom>
        </p:spPr>
      </p:pic>
      <p:pic>
        <p:nvPicPr>
          <p:cNvPr id="35" name="Picture 34" descr="A group of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154D6F9B-3FD3-B019-48FD-EA504AE482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475" y="3304573"/>
            <a:ext cx="3811929" cy="2858947"/>
          </a:xfrm>
          <a:prstGeom prst="rect">
            <a:avLst/>
          </a:prstGeom>
        </p:spPr>
      </p:pic>
      <p:pic>
        <p:nvPicPr>
          <p:cNvPr id="29" name="Picture 28" descr="A group of people sitting at tables&#10;&#10;Description automatically generated with medium confidence">
            <a:extLst>
              <a:ext uri="{FF2B5EF4-FFF2-40B4-BE49-F238E27FC236}">
                <a16:creationId xmlns:a16="http://schemas.microsoft.com/office/drawing/2014/main" id="{6E101E77-8A9F-60C7-4814-FD77769991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449" y="1901142"/>
            <a:ext cx="4004841" cy="300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4705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15AF3CA86321409C6B6F58D7B60C69" ma:contentTypeVersion="18" ma:contentTypeDescription="Create a new document." ma:contentTypeScope="" ma:versionID="2f02867881b0a441076d96ce9d14e62c">
  <xsd:schema xmlns:xsd="http://www.w3.org/2001/XMLSchema" xmlns:xs="http://www.w3.org/2001/XMLSchema" xmlns:p="http://schemas.microsoft.com/office/2006/metadata/properties" xmlns:ns2="bd420a01-a6b9-44f1-9e66-53a5ea8f0fc8" xmlns:ns3="8a7fcfc5-a6bb-4457-8a45-060807d0e4ba" targetNamespace="http://schemas.microsoft.com/office/2006/metadata/properties" ma:root="true" ma:fieldsID="5894c28f01106f632c5daa218e1ad1ae" ns2:_="" ns3:_="">
    <xsd:import namespace="bd420a01-a6b9-44f1-9e66-53a5ea8f0fc8"/>
    <xsd:import namespace="8a7fcfc5-a6bb-4457-8a45-060807d0e4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20a01-a6b9-44f1-9e66-53a5ea8f0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hidden="true" ma:internalName="MediaServiceAutoTags" ma:readOnly="true">
      <xsd:simpleType>
        <xsd:restriction base="dms:Text"/>
      </xsd:simpleType>
    </xsd:element>
    <xsd:element name="MediaServiceOCR" ma:index="11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6482d88-def9-459e-bc1b-b2b04470d5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escription" ma:index="24" nillable="true" ma:displayName="Description" ma:format="Dropdown" ma:internalName="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7fcfc5-a6bb-4457-8a45-060807d0e4b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4e011ecc-a303-4da0-a28c-b9af8f609a97}" ma:internalName="TaxCatchAll" ma:showField="CatchAllData" ma:web="8a7fcfc5-a6bb-4457-8a45-060807d0e4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420a01-a6b9-44f1-9e66-53a5ea8f0fc8">
      <Terms xmlns="http://schemas.microsoft.com/office/infopath/2007/PartnerControls"/>
    </lcf76f155ced4ddcb4097134ff3c332f>
    <TaxCatchAll xmlns="8a7fcfc5-a6bb-4457-8a45-060807d0e4ba" xsi:nil="true"/>
    <MediaServiceKeyPoints xmlns="bd420a01-a6b9-44f1-9e66-53a5ea8f0fc8" xsi:nil="true"/>
    <Description xmlns="bd420a01-a6b9-44f1-9e66-53a5ea8f0fc8" xsi:nil="true"/>
    <SharedWithUsers xmlns="8a7fcfc5-a6bb-4457-8a45-060807d0e4ba">
      <UserInfo>
        <DisplayName>Carla Castillo (MER)</DisplayName>
        <AccountId>398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2683A3-C748-4F70-99C1-F37F1E1DB024}">
  <ds:schemaRefs>
    <ds:schemaRef ds:uri="8a7fcfc5-a6bb-4457-8a45-060807d0e4ba"/>
    <ds:schemaRef ds:uri="bd420a01-a6b9-44f1-9e66-53a5ea8f0f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0811A92-D464-4AC4-A396-BA73B10CEEAC}">
  <ds:schemaRefs>
    <ds:schemaRef ds:uri="230e9df3-be65-4c73-a93b-d1236ebd677e"/>
    <ds:schemaRef ds:uri="71af3243-3dd4-4a8d-8c0d-dd76da1f02a5"/>
    <ds:schemaRef ds:uri="8a7fcfc5-a6bb-4457-8a45-060807d0e4ba"/>
    <ds:schemaRef ds:uri="bd420a01-a6b9-44f1-9e66-53a5ea8f0fc8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186</Words>
  <Application>Microsoft Office PowerPoint</Application>
  <PresentationFormat>Widescreen</PresentationFormat>
  <Paragraphs>51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Engravers MT</vt:lpstr>
      <vt:lpstr>Times New Roman</vt:lpstr>
      <vt:lpstr>Wingdings</vt:lpstr>
      <vt:lpstr>Wingdings 3</vt:lpstr>
      <vt:lpstr>Slice</vt:lpstr>
      <vt:lpstr>1ST ANNUAL TEXAS RIOGRANDE LEGAL AID, INC. 2023 FARMWORKER APPRECIATION DAY</vt:lpstr>
      <vt:lpstr>PowerPoint Presentation</vt:lpstr>
      <vt:lpstr>PowerPoint Presentation</vt:lpstr>
      <vt:lpstr>Thank you to our  community partners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special Thanks to trla staff sponsors: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ANNUAL TEXAS RIOGRANDE LEGAL AID, INC. 2023 FARMWORKER APPRECIATION DAY</dc:title>
  <dc:creator>Yvette  Garcia(MER)</dc:creator>
  <cp:lastModifiedBy>Hannah Allison(AUS)</cp:lastModifiedBy>
  <cp:revision>23</cp:revision>
  <dcterms:created xsi:type="dcterms:W3CDTF">2023-04-04T20:26:42Z</dcterms:created>
  <dcterms:modified xsi:type="dcterms:W3CDTF">2024-01-23T19:59:32Z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0x010100AC15AF3CA86321409C6B6F58D7B60C69</vt:lpwstr>
  </property>
  <property fmtid="{D5CDD505-2E9C-101B-9397-08002B2CF9AE}" pid="3" name="MediaServiceImageTags">
    <vt:lpwstr/>
  </property>
</Properties>
</file>